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autoCompressPictures="0">
  <p:sldMasterIdLst>
    <p:sldMasterId id="2147483648" r:id="rId1"/>
    <p:sldMasterId id="2147483649" r:id="rId2"/>
  </p:sldMasterIdLst>
  <p:notesMasterIdLst>
    <p:notesMasterId r:id="rId4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6858000" type="screen4x3"/>
  <p:notesSz cx="6858000" cy="9144000"/>
  <p:defaultTextStyle>
    <a:defPPr>
      <a:defRPr lang="en-US"/>
    </a:defPPr>
    <a:lvl1pPr algn="l" defTabSz="457200" rtl="0" fontAlgn="base" hangingPunct="0">
      <a:spcBef>
        <a:spcPct val="0"/>
      </a:spcBef>
      <a:spcAft>
        <a:spcPct val="0"/>
      </a:spcAft>
      <a:defRPr kern="1200">
        <a:solidFill>
          <a:srgbClr val="000000"/>
        </a:solidFill>
        <a:latin typeface="Times New Roman" charset="0"/>
        <a:ea typeface="ＭＳ Ｐゴシック" charset="0"/>
        <a:cs typeface="Times New Roman" charset="0"/>
        <a:sym typeface="Times New Roman" charset="0"/>
      </a:defRPr>
    </a:lvl1pPr>
    <a:lvl2pPr marL="457200" algn="l" defTabSz="457200" rtl="0" fontAlgn="base" hangingPunct="0">
      <a:spcBef>
        <a:spcPct val="0"/>
      </a:spcBef>
      <a:spcAft>
        <a:spcPct val="0"/>
      </a:spcAft>
      <a:defRPr kern="1200">
        <a:solidFill>
          <a:srgbClr val="000000"/>
        </a:solidFill>
        <a:latin typeface="Times New Roman" charset="0"/>
        <a:ea typeface="ＭＳ Ｐゴシック" charset="0"/>
        <a:cs typeface="Times New Roman" charset="0"/>
        <a:sym typeface="Times New Roman" charset="0"/>
      </a:defRPr>
    </a:lvl2pPr>
    <a:lvl3pPr marL="914400" algn="l" defTabSz="457200" rtl="0" fontAlgn="base" hangingPunct="0">
      <a:spcBef>
        <a:spcPct val="0"/>
      </a:spcBef>
      <a:spcAft>
        <a:spcPct val="0"/>
      </a:spcAft>
      <a:defRPr kern="1200">
        <a:solidFill>
          <a:srgbClr val="000000"/>
        </a:solidFill>
        <a:latin typeface="Times New Roman" charset="0"/>
        <a:ea typeface="ＭＳ Ｐゴシック" charset="0"/>
        <a:cs typeface="Times New Roman" charset="0"/>
        <a:sym typeface="Times New Roman" charset="0"/>
      </a:defRPr>
    </a:lvl3pPr>
    <a:lvl4pPr marL="1371600" algn="l" defTabSz="457200" rtl="0" fontAlgn="base" hangingPunct="0">
      <a:spcBef>
        <a:spcPct val="0"/>
      </a:spcBef>
      <a:spcAft>
        <a:spcPct val="0"/>
      </a:spcAft>
      <a:defRPr kern="1200">
        <a:solidFill>
          <a:srgbClr val="000000"/>
        </a:solidFill>
        <a:latin typeface="Times New Roman" charset="0"/>
        <a:ea typeface="ＭＳ Ｐゴシック" charset="0"/>
        <a:cs typeface="Times New Roman" charset="0"/>
        <a:sym typeface="Times New Roman" charset="0"/>
      </a:defRPr>
    </a:lvl4pPr>
    <a:lvl5pPr marL="1828800" algn="l" defTabSz="457200" rtl="0" fontAlgn="base" hangingPunct="0">
      <a:spcBef>
        <a:spcPct val="0"/>
      </a:spcBef>
      <a:spcAft>
        <a:spcPct val="0"/>
      </a:spcAft>
      <a:defRPr kern="1200">
        <a:solidFill>
          <a:srgbClr val="000000"/>
        </a:solidFill>
        <a:latin typeface="Times New Roman" charset="0"/>
        <a:ea typeface="ＭＳ Ｐゴシック" charset="0"/>
        <a:cs typeface="Times New Roman" charset="0"/>
        <a:sym typeface="Times New Roman" charset="0"/>
      </a:defRPr>
    </a:lvl5pPr>
    <a:lvl6pPr marL="2286000" algn="l" defTabSz="457200" rtl="0" eaLnBrk="1" latinLnBrk="0" hangingPunct="1">
      <a:defRPr kern="1200">
        <a:solidFill>
          <a:srgbClr val="000000"/>
        </a:solidFill>
        <a:latin typeface="Times New Roman" charset="0"/>
        <a:ea typeface="ＭＳ Ｐゴシック" charset="0"/>
        <a:cs typeface="Times New Roman" charset="0"/>
        <a:sym typeface="Times New Roman" charset="0"/>
      </a:defRPr>
    </a:lvl6pPr>
    <a:lvl7pPr marL="2743200" algn="l" defTabSz="457200" rtl="0" eaLnBrk="1" latinLnBrk="0" hangingPunct="1">
      <a:defRPr kern="1200">
        <a:solidFill>
          <a:srgbClr val="000000"/>
        </a:solidFill>
        <a:latin typeface="Times New Roman" charset="0"/>
        <a:ea typeface="ＭＳ Ｐゴシック" charset="0"/>
        <a:cs typeface="Times New Roman" charset="0"/>
        <a:sym typeface="Times New Roman" charset="0"/>
      </a:defRPr>
    </a:lvl7pPr>
    <a:lvl8pPr marL="3200400" algn="l" defTabSz="457200" rtl="0" eaLnBrk="1" latinLnBrk="0" hangingPunct="1">
      <a:defRPr kern="1200">
        <a:solidFill>
          <a:srgbClr val="000000"/>
        </a:solidFill>
        <a:latin typeface="Times New Roman" charset="0"/>
        <a:ea typeface="ＭＳ Ｐゴシック" charset="0"/>
        <a:cs typeface="Times New Roman" charset="0"/>
        <a:sym typeface="Times New Roman" charset="0"/>
      </a:defRPr>
    </a:lvl8pPr>
    <a:lvl9pPr marL="3657600" algn="l" defTabSz="457200" rtl="0" eaLnBrk="1" latinLnBrk="0" hangingPunct="1">
      <a:defRPr kern="1200">
        <a:solidFill>
          <a:srgbClr val="000000"/>
        </a:solidFill>
        <a:latin typeface="Times New Roman" charset="0"/>
        <a:ea typeface="ＭＳ Ｐゴシック" charset="0"/>
        <a:cs typeface="Times New Roman" charset="0"/>
        <a:sym typeface="Times New Roman"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6" d="100"/>
          <a:sy n="136" d="100"/>
        </p:scale>
        <p:origin x="-1664"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notesMaster" Target="notesMasters/notes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p:cNvSpPr>
            <a:spLocks/>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sp>
      <p:sp>
        <p:nvSpPr>
          <p:cNvPr id="3074" name="Rectangle 2"/>
          <p:cNvSpPr>
            <a:spLocks/>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sym typeface="Avenir Roman" charset="0"/>
              </a:rPr>
              <a:t>Click to edit Master text styles</a:t>
            </a:r>
          </a:p>
          <a:p>
            <a:pPr lvl="1"/>
            <a:r>
              <a:rPr lang="en-US">
                <a:sym typeface="Avenir Roman" charset="0"/>
              </a:rPr>
              <a:t>Second level</a:t>
            </a:r>
          </a:p>
          <a:p>
            <a:pPr lvl="2"/>
            <a:r>
              <a:rPr lang="en-US">
                <a:sym typeface="Avenir Roman" charset="0"/>
              </a:rPr>
              <a:t>Third level</a:t>
            </a:r>
          </a:p>
          <a:p>
            <a:pPr lvl="3"/>
            <a:r>
              <a:rPr lang="en-US">
                <a:sym typeface="Avenir Roman" charset="0"/>
              </a:rPr>
              <a:t>Fourth level</a:t>
            </a:r>
          </a:p>
          <a:p>
            <a:pPr lvl="4"/>
            <a:r>
              <a:rPr lang="en-US">
                <a:sym typeface="Avenir Roman" charset="0"/>
              </a:rPr>
              <a:t>Fifth level</a:t>
            </a:r>
          </a:p>
        </p:txBody>
      </p:sp>
    </p:spTree>
    <p:extLst>
      <p:ext uri="{BB962C8B-B14F-4D97-AF65-F5344CB8AC3E}">
        <p14:creationId xmlns:p14="http://schemas.microsoft.com/office/powerpoint/2010/main" val="2227080502"/>
      </p:ext>
    </p:extLst>
  </p:cSld>
  <p:clrMap bg1="lt1" tx1="dk1" bg2="lt2" tx2="dk2" accent1="accent1" accent2="accent2" accent3="accent3" accent4="accent4" accent5="accent5" accent6="accent6" hlink="hlink" folHlink="folHlink"/>
  <p:notesStyle>
    <a:lvl1pPr algn="l" defTabSz="457200" rtl="0" fontAlgn="base" hangingPunct="0">
      <a:lnSpc>
        <a:spcPct val="125000"/>
      </a:lnSpc>
      <a:spcBef>
        <a:spcPct val="0"/>
      </a:spcBef>
      <a:spcAft>
        <a:spcPct val="0"/>
      </a:spcAft>
      <a:defRPr sz="2400" kern="1200">
        <a:solidFill>
          <a:srgbClr val="000000"/>
        </a:solidFill>
        <a:latin typeface="Avenir Roman" charset="0"/>
        <a:ea typeface="ＭＳ Ｐゴシック" charset="0"/>
        <a:cs typeface="Avenir Roman" charset="0"/>
        <a:sym typeface="Avenir Roman" charset="0"/>
      </a:defRPr>
    </a:lvl1pPr>
    <a:lvl2pPr marL="228600" algn="l" defTabSz="457200" rtl="0" fontAlgn="base" hangingPunct="0">
      <a:lnSpc>
        <a:spcPct val="125000"/>
      </a:lnSpc>
      <a:spcBef>
        <a:spcPct val="0"/>
      </a:spcBef>
      <a:spcAft>
        <a:spcPct val="0"/>
      </a:spcAft>
      <a:defRPr sz="2400" kern="1200">
        <a:solidFill>
          <a:srgbClr val="000000"/>
        </a:solidFill>
        <a:latin typeface="Avenir Roman" charset="0"/>
        <a:ea typeface="Avenir Roman" charset="0"/>
        <a:cs typeface="Avenir Roman" charset="0"/>
        <a:sym typeface="Avenir Roman" charset="0"/>
      </a:defRPr>
    </a:lvl2pPr>
    <a:lvl3pPr marL="457200" algn="l" defTabSz="457200" rtl="0" fontAlgn="base" hangingPunct="0">
      <a:lnSpc>
        <a:spcPct val="125000"/>
      </a:lnSpc>
      <a:spcBef>
        <a:spcPct val="0"/>
      </a:spcBef>
      <a:spcAft>
        <a:spcPct val="0"/>
      </a:spcAft>
      <a:defRPr sz="2400" kern="1200">
        <a:solidFill>
          <a:srgbClr val="000000"/>
        </a:solidFill>
        <a:latin typeface="Avenir Roman" charset="0"/>
        <a:ea typeface="Avenir Roman" charset="0"/>
        <a:cs typeface="Avenir Roman" charset="0"/>
        <a:sym typeface="Avenir Roman" charset="0"/>
      </a:defRPr>
    </a:lvl3pPr>
    <a:lvl4pPr marL="685800" algn="l" defTabSz="457200" rtl="0" fontAlgn="base" hangingPunct="0">
      <a:lnSpc>
        <a:spcPct val="125000"/>
      </a:lnSpc>
      <a:spcBef>
        <a:spcPct val="0"/>
      </a:spcBef>
      <a:spcAft>
        <a:spcPct val="0"/>
      </a:spcAft>
      <a:defRPr sz="2400" kern="1200">
        <a:solidFill>
          <a:srgbClr val="000000"/>
        </a:solidFill>
        <a:latin typeface="Avenir Roman" charset="0"/>
        <a:ea typeface="Avenir Roman" charset="0"/>
        <a:cs typeface="Avenir Roman" charset="0"/>
        <a:sym typeface="Avenir Roman" charset="0"/>
      </a:defRPr>
    </a:lvl4pPr>
    <a:lvl5pPr marL="914400" algn="l" defTabSz="457200" rtl="0" fontAlgn="base" hangingPunct="0">
      <a:lnSpc>
        <a:spcPct val="125000"/>
      </a:lnSpc>
      <a:spcBef>
        <a:spcPct val="0"/>
      </a:spcBef>
      <a:spcAft>
        <a:spcPct val="0"/>
      </a:spcAft>
      <a:defRPr sz="2400" kern="1200">
        <a:solidFill>
          <a:srgbClr val="000000"/>
        </a:solidFill>
        <a:latin typeface="Avenir Roman" charset="0"/>
        <a:ea typeface="Avenir Roman" charset="0"/>
        <a:cs typeface="Avenir Roman" charset="0"/>
        <a:sym typeface="Avenir Roman"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ph type="sldImg"/>
          </p:nvPr>
        </p:nvSpPr>
        <p:spPr/>
      </p:sp>
      <p:sp>
        <p:nvSpPr>
          <p:cNvPr id="5122" name="Rectangle 2"/>
          <p:cNvSpPr>
            <a:spLocks noChangeArrowheads="1"/>
          </p:cNvSpPr>
          <p:nvPr>
            <p:ph type="body" idx="1"/>
          </p:nvPr>
        </p:nvSpPr>
        <p:spPr/>
        <p:txBody>
          <a:bodyPr/>
          <a:lstStyle/>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b="1">
                <a:latin typeface="Arial" charset="0"/>
                <a:cs typeface="Arial" charset="0"/>
                <a:sym typeface="Arial" charset="0"/>
              </a:rPr>
              <a:t>The Macrobiotic Approach to Migraines</a:t>
            </a:r>
          </a:p>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Good morning.  Thank you for coming.  Welcome to the presentation titled </a:t>
            </a:r>
            <a:r>
              <a:rPr lang="ja-JP" altLang="en-US" sz="1200">
                <a:latin typeface="Arial" charset="0"/>
                <a:cs typeface="Arial" charset="0"/>
                <a:sym typeface="Arial" charset="0"/>
              </a:rPr>
              <a:t>“</a:t>
            </a:r>
            <a:r>
              <a:rPr lang="en-US" sz="1200">
                <a:latin typeface="Arial" charset="0"/>
                <a:cs typeface="Arial" charset="0"/>
                <a:sym typeface="Arial" charset="0"/>
              </a:rPr>
              <a:t>Heart &amp; Soul of Macrobiotics.</a:t>
            </a:r>
            <a:r>
              <a:rPr lang="ja-JP" altLang="en-US" sz="1200">
                <a:latin typeface="Arial" charset="0"/>
                <a:cs typeface="Arial" charset="0"/>
                <a:sym typeface="Arial" charset="0"/>
              </a:rPr>
              <a:t>”</a:t>
            </a:r>
            <a:r>
              <a:rPr lang="en-US" sz="1200">
                <a:latin typeface="Arial" charset="0"/>
                <a:cs typeface="Arial" charset="0"/>
                <a:sym typeface="Arial" charset="0"/>
              </a:rPr>
              <a:t> </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ph type="sldImg"/>
          </p:nvPr>
        </p:nvSpPr>
        <p:spPr/>
      </p:sp>
      <p:sp>
        <p:nvSpPr>
          <p:cNvPr id="7170" name="Rectangle 2"/>
          <p:cNvSpPr>
            <a:spLocks noChangeArrowheads="1"/>
          </p:cNvSpPr>
          <p:nvPr>
            <p:ph type="body" idx="1"/>
          </p:nvPr>
        </p:nvSpPr>
        <p:spPr/>
        <p:txBody>
          <a:bodyPr/>
          <a:lstStyle/>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Good evening everyone!</a:t>
            </a:r>
          </a:p>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Scan the Audience</a:t>
            </a:r>
          </a:p>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How many people here would like to have better health and increased energy? Raise my right hand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ChangeArrowheads="1"/>
          </p:cNvSpPr>
          <p:nvPr>
            <p:ph type="sldImg"/>
          </p:nvPr>
        </p:nvSpPr>
        <p:spPr/>
      </p:sp>
      <p:sp>
        <p:nvSpPr>
          <p:cNvPr id="9218" name="Rectangle 2"/>
          <p:cNvSpPr>
            <a:spLocks noChangeArrowheads="1"/>
          </p:cNvSpPr>
          <p:nvPr>
            <p:ph type="body" idx="1"/>
          </p:nvPr>
        </p:nvSpPr>
        <p:spPr/>
        <p:txBody>
          <a:bodyPr/>
          <a:lstStyle/>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How many people here would like to eat to live instead of living to eat  Raise my left hand.  Can anybody relate to that, eating to feel better on all levels of being versus eating for immediate gratification?</a:t>
            </a:r>
          </a:p>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Great!</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ph type="sldImg"/>
          </p:nvPr>
        </p:nvSpPr>
        <p:spPr/>
      </p:sp>
      <p:sp>
        <p:nvSpPr>
          <p:cNvPr id="11266" name="Rectangle 2"/>
          <p:cNvSpPr>
            <a:spLocks noChangeArrowheads="1"/>
          </p:cNvSpPr>
          <p:nvPr>
            <p:ph type="body" idx="1"/>
          </p:nvPr>
        </p:nvSpPr>
        <p:spPr/>
        <p:txBody>
          <a:bodyPr/>
          <a:lstStyle/>
          <a:p>
            <a:pPr>
              <a:lnSpc>
                <a:spcPct val="9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My name is Julie Ong, and I am author and macrobiotics expert of the upcoming book, The Everything Guide to Macrobiotics, which will be released in July.  Welcome to our talk.  I want to congratulate all of you who have taken the time to give yourselves the gift to come here to learn how to improve your health to live the life you really want… one that is fulfilling, joyful and meaningful! </a:t>
            </a:r>
          </a:p>
          <a:p>
            <a:pPr>
              <a:lnSpc>
                <a:spcPct val="90000"/>
              </a:lnSpc>
              <a:spcBef>
                <a:spcPts val="7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a:latin typeface="Arial" charset="0"/>
                <a:cs typeface="Arial" charset="0"/>
                <a:sym typeface="Arial" charset="0"/>
              </a:rPr>
              <a:t>For the next few minutes I want you to forget about everyone else </a:t>
            </a:r>
            <a:r>
              <a:rPr lang="en-US" sz="2000">
                <a:latin typeface="Wingdings" charset="0"/>
                <a:cs typeface="Wingdings" charset="0"/>
                <a:sym typeface="Wingdings" charset="0"/>
              </a:rPr>
              <a:t></a:t>
            </a:r>
            <a:r>
              <a:rPr lang="en-US" sz="2000">
                <a:latin typeface="Arial" charset="0"/>
                <a:cs typeface="Arial" charset="0"/>
                <a:sym typeface="Arial" charset="0"/>
              </a:rPr>
              <a:t> job, home, all of it.</a:t>
            </a:r>
          </a:p>
          <a:p>
            <a:pPr>
              <a:lnSpc>
                <a:spcPct val="90000"/>
              </a:lnSpc>
              <a:spcBef>
                <a:spcPts val="7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a:latin typeface="Arial" charset="0"/>
                <a:cs typeface="Arial" charset="0"/>
                <a:sym typeface="Arial" charset="0"/>
              </a:rPr>
              <a:t>Except, YOU</a:t>
            </a:r>
          </a:p>
          <a:p>
            <a:pPr>
              <a:lnSpc>
                <a:spcPct val="90000"/>
              </a:lnSpc>
              <a:spcBef>
                <a:spcPts val="7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a:latin typeface="Arial" charset="0"/>
                <a:cs typeface="Arial" charset="0"/>
                <a:sym typeface="Arial" charset="0"/>
              </a:rPr>
              <a:t>For awhile I want you to be ALL-ABOUT-ME.</a:t>
            </a:r>
          </a:p>
          <a:p>
            <a:pPr>
              <a:lnSpc>
                <a:spcPct val="90000"/>
              </a:lnSpc>
              <a:spcBef>
                <a:spcPts val="7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a:latin typeface="Arial" charset="0"/>
                <a:cs typeface="Arial" charset="0"/>
                <a:sym typeface="Arial" charset="0"/>
              </a:rPr>
              <a:t>Indulge fantasies</a:t>
            </a:r>
          </a:p>
          <a:p>
            <a:pPr>
              <a:lnSpc>
                <a:spcPct val="90000"/>
              </a:lnSpc>
              <a:spcBef>
                <a:spcPts val="7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a:latin typeface="Arial" charset="0"/>
                <a:cs typeface="Arial" charset="0"/>
                <a:sym typeface="Arial" charset="0"/>
              </a:rPr>
              <a:t>Give yourself gifts</a:t>
            </a:r>
          </a:p>
          <a:p>
            <a:pPr>
              <a:lnSpc>
                <a:spcPct val="90000"/>
              </a:lnSpc>
              <a:spcBef>
                <a:spcPts val="7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a:latin typeface="Arial" charset="0"/>
                <a:cs typeface="Arial" charset="0"/>
                <a:sym typeface="Arial" charset="0"/>
              </a:rPr>
              <a:t>Be creative</a:t>
            </a:r>
          </a:p>
          <a:p>
            <a:pPr>
              <a:lnSpc>
                <a:spcPct val="90000"/>
              </a:lnSpc>
              <a:spcBef>
                <a:spcPts val="7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a:latin typeface="Arial" charset="0"/>
                <a:cs typeface="Arial" charset="0"/>
                <a:sym typeface="Arial" charset="0"/>
              </a:rPr>
              <a:t>Go crazy!</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ph type="sldImg"/>
          </p:nvPr>
        </p:nvSpPr>
        <p:spPr/>
      </p:sp>
      <p:sp>
        <p:nvSpPr>
          <p:cNvPr id="13314" name="Rectangle 2"/>
          <p:cNvSpPr>
            <a:spLocks noChangeArrowheads="1"/>
          </p:cNvSpPr>
          <p:nvPr>
            <p:ph type="body" idx="1"/>
          </p:nvPr>
        </p:nvSpPr>
        <p:spPr/>
        <p:txBody>
          <a:bodyPr/>
          <a:lstStyle/>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I will be opening up a treasure chest that can help you create more health and well-being in your life.  It is my intention to help you connect with nature and live a macrobiotic life through mindful food choices. Trusting your intuition will cultivate your connection with your spirit. You will be guided toward a life filled with happiness, freedom, and peace. As your heart opens in a deep and enduring way, this feeling of balance and harmony becomes normal, something you will strive to attain.  </a:t>
            </a:r>
          </a:p>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		</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ph type="sldImg"/>
          </p:nvPr>
        </p:nvSpPr>
        <p:spPr/>
      </p:sp>
      <p:sp>
        <p:nvSpPr>
          <p:cNvPr id="15362" name="Rectangle 2"/>
          <p:cNvSpPr>
            <a:spLocks noChangeArrowheads="1"/>
          </p:cNvSpPr>
          <p:nvPr>
            <p:ph type="body" idx="1"/>
          </p:nvPr>
        </p:nvSpPr>
        <p:spPr/>
        <p:txBody>
          <a:bodyPr/>
          <a:lstStyle/>
          <a:p>
            <a:pP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600">
                <a:latin typeface="Arial" charset="0"/>
                <a:cs typeface="Arial" charset="0"/>
                <a:sym typeface="Arial" charset="0"/>
              </a:rPr>
              <a:t>I want to take this to another level today.  /  To abandon the one size fits all formulas</a:t>
            </a:r>
          </a:p>
          <a:p>
            <a:pP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600">
                <a:latin typeface="Arial" charset="0"/>
                <a:cs typeface="Arial" charset="0"/>
                <a:sym typeface="Arial" charset="0"/>
              </a:rPr>
              <a:t>How are we going to reach that new level?</a:t>
            </a:r>
          </a:p>
          <a:p>
            <a:pP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600">
                <a:latin typeface="Arial" charset="0"/>
                <a:cs typeface="Arial" charset="0"/>
                <a:sym typeface="Arial" charset="0"/>
              </a:rPr>
              <a:t>We are going to proceed with our dialog today toward the following: To learn about the purpose of the body, to learn about intuition, to learn about spirituality, and to learn how to move from dis-ease to a new awareness of our higher path.</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ph type="sldImg"/>
          </p:nvPr>
        </p:nvSpPr>
        <p:spPr/>
      </p:sp>
      <p:sp>
        <p:nvSpPr>
          <p:cNvPr id="17410" name="Rectangle 2"/>
          <p:cNvSpPr>
            <a:spLocks noChangeArrowheads="1"/>
          </p:cNvSpPr>
          <p:nvPr>
            <p:ph type="body" idx="1"/>
          </p:nvPr>
        </p:nvSpPr>
        <p:spPr/>
        <p:txBody>
          <a:bodyPr/>
          <a:lstStyle/>
          <a:p>
            <a:pP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800" b="1" u="sng">
                <a:latin typeface="Arial" charset="0"/>
                <a:cs typeface="Arial" charset="0"/>
                <a:sym typeface="Arial" charset="0"/>
              </a:rPr>
              <a:t>First</a:t>
            </a:r>
            <a:r>
              <a:rPr lang="en-US" sz="1800">
                <a:latin typeface="Arial" charset="0"/>
                <a:cs typeface="Arial" charset="0"/>
                <a:sym typeface="Arial" charset="0"/>
              </a:rPr>
              <a:t>, we</a:t>
            </a:r>
            <a:r>
              <a:rPr lang="ja-JP" altLang="en-US" sz="1800">
                <a:latin typeface="Arial" charset="0"/>
                <a:cs typeface="Arial" charset="0"/>
                <a:sym typeface="Arial" charset="0"/>
              </a:rPr>
              <a:t>’</a:t>
            </a:r>
            <a:r>
              <a:rPr lang="en-US" sz="1800">
                <a:latin typeface="Arial" charset="0"/>
                <a:cs typeface="Arial" charset="0"/>
                <a:sym typeface="Arial" charset="0"/>
              </a:rPr>
              <a:t>ll set the foundation and do some gardening.  We</a:t>
            </a:r>
            <a:r>
              <a:rPr lang="ja-JP" altLang="en-US" sz="1800">
                <a:latin typeface="Arial" charset="0"/>
                <a:cs typeface="Arial" charset="0"/>
                <a:sym typeface="Arial" charset="0"/>
              </a:rPr>
              <a:t>’</a:t>
            </a:r>
            <a:r>
              <a:rPr lang="en-US" sz="1800">
                <a:latin typeface="Arial" charset="0"/>
                <a:cs typeface="Arial" charset="0"/>
                <a:sym typeface="Arial" charset="0"/>
              </a:rPr>
              <a:t>ll till the soil, remove the stones and weeds which represent the old ways of thinking.  We will add rich fertile soil in which to plant new ideas. </a:t>
            </a:r>
          </a:p>
          <a:p>
            <a:pP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800">
                <a:latin typeface="Arial" charset="0"/>
                <a:cs typeface="Arial" charset="0"/>
                <a:sym typeface="Arial" charset="0"/>
              </a:rPr>
              <a:t>We will identify and select our own seeds.  You</a:t>
            </a:r>
            <a:r>
              <a:rPr lang="ja-JP" altLang="en-US" sz="1800">
                <a:latin typeface="Arial" charset="0"/>
                <a:cs typeface="Arial" charset="0"/>
                <a:sym typeface="Arial" charset="0"/>
              </a:rPr>
              <a:t>’</a:t>
            </a:r>
            <a:r>
              <a:rPr lang="en-US" sz="1800">
                <a:latin typeface="Arial" charset="0"/>
                <a:cs typeface="Arial" charset="0"/>
                <a:sym typeface="Arial" charset="0"/>
              </a:rPr>
              <a:t>ll plant them as you absorb the new concepts.  </a:t>
            </a:r>
          </a:p>
          <a:p>
            <a:pP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800">
                <a:latin typeface="Arial" charset="0"/>
                <a:cs typeface="Arial" charset="0"/>
                <a:sym typeface="Arial" charset="0"/>
              </a:rPr>
              <a:t>Then, it will eventually bear whatever fruit </a:t>
            </a:r>
            <a:r>
              <a:rPr lang="en-US" sz="1800" u="sng">
                <a:latin typeface="Arial" charset="0"/>
                <a:cs typeface="Arial" charset="0"/>
                <a:sym typeface="Arial" charset="0"/>
              </a:rPr>
              <a:t>your</a:t>
            </a:r>
            <a:r>
              <a:rPr lang="en-US" sz="1800">
                <a:latin typeface="Arial" charset="0"/>
                <a:cs typeface="Arial" charset="0"/>
                <a:sym typeface="Arial" charset="0"/>
              </a:rPr>
              <a:t> plant </a:t>
            </a:r>
            <a:r>
              <a:rPr lang="en-US" sz="1800" u="sng">
                <a:latin typeface="Arial" charset="0"/>
                <a:cs typeface="Arial" charset="0"/>
                <a:sym typeface="Arial" charset="0"/>
              </a:rPr>
              <a:t>should</a:t>
            </a:r>
            <a:r>
              <a:rPr lang="en-US" sz="1800">
                <a:latin typeface="Arial" charset="0"/>
                <a:cs typeface="Arial" charset="0"/>
                <a:sym typeface="Arial" charset="0"/>
              </a:rPr>
              <a:t> bear, which will be your new-found health and well-being.</a:t>
            </a: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ph type="sldImg"/>
          </p:nvPr>
        </p:nvSpPr>
        <p:spPr/>
      </p:sp>
      <p:sp>
        <p:nvSpPr>
          <p:cNvPr id="20482" name="Rectangle 2"/>
          <p:cNvSpPr>
            <a:spLocks noChangeArrowheads="1"/>
          </p:cNvSpPr>
          <p:nvPr>
            <p:ph type="body" idx="1"/>
          </p:nvPr>
        </p:nvSpPr>
        <p:spPr/>
        <p:txBody>
          <a:bodyPr/>
          <a:lstStyle/>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What is Balance?</a:t>
            </a: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ph type="sldImg"/>
          </p:nvPr>
        </p:nvSpPr>
        <p:spPr/>
      </p:sp>
      <p:sp>
        <p:nvSpPr>
          <p:cNvPr id="22530" name="Rectangle 2"/>
          <p:cNvSpPr>
            <a:spLocks noChangeArrowheads="1"/>
          </p:cNvSpPr>
          <p:nvPr>
            <p:ph type="body" idx="1"/>
          </p:nvPr>
        </p:nvSpPr>
        <p:spPr/>
        <p:txBody>
          <a:bodyPr/>
          <a:lstStyle/>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This is Webster</a:t>
            </a:r>
            <a:r>
              <a:rPr lang="ja-JP" altLang="en-US" sz="1200">
                <a:latin typeface="Arial" charset="0"/>
                <a:cs typeface="Arial" charset="0"/>
                <a:sym typeface="Arial" charset="0"/>
              </a:rPr>
              <a:t>’</a:t>
            </a:r>
            <a:r>
              <a:rPr lang="en-US" sz="1200">
                <a:latin typeface="Arial" charset="0"/>
                <a:cs typeface="Arial" charset="0"/>
                <a:sym typeface="Arial" charset="0"/>
              </a:rPr>
              <a:t>s Dictionary definition.</a:t>
            </a: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ph type="sldImg"/>
          </p:nvPr>
        </p:nvSpPr>
        <p:spPr/>
      </p:sp>
      <p:sp>
        <p:nvSpPr>
          <p:cNvPr id="24578" name="Rectangle 2"/>
          <p:cNvSpPr>
            <a:spLocks noChangeArrowheads="1"/>
          </p:cNvSpPr>
          <p:nvPr>
            <p:ph type="body" idx="1"/>
          </p:nvPr>
        </p:nvSpPr>
        <p:spPr/>
        <p:txBody>
          <a:bodyPr/>
          <a:lstStyle/>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If we look at the word macrobiotics, we see that </a:t>
            </a:r>
            <a:r>
              <a:rPr lang="ja-JP" altLang="en-US" sz="1200">
                <a:latin typeface="Arial" charset="0"/>
                <a:cs typeface="Arial" charset="0"/>
                <a:sym typeface="Arial" charset="0"/>
              </a:rPr>
              <a:t>“</a:t>
            </a:r>
            <a:r>
              <a:rPr lang="en-US" sz="1200">
                <a:latin typeface="Arial" charset="0"/>
                <a:cs typeface="Arial" charset="0"/>
                <a:sym typeface="Arial" charset="0"/>
              </a:rPr>
              <a:t>macro</a:t>
            </a:r>
            <a:r>
              <a:rPr lang="ja-JP" altLang="en-US" sz="1200">
                <a:latin typeface="Arial" charset="0"/>
                <a:cs typeface="Arial" charset="0"/>
                <a:sym typeface="Arial" charset="0"/>
              </a:rPr>
              <a:t>”</a:t>
            </a:r>
            <a:r>
              <a:rPr lang="en-US" sz="1200">
                <a:latin typeface="Arial" charset="0"/>
                <a:cs typeface="Arial" charset="0"/>
                <a:sym typeface="Arial" charset="0"/>
              </a:rPr>
              <a:t> means large and </a:t>
            </a:r>
            <a:r>
              <a:rPr lang="ja-JP" altLang="en-US" sz="1200">
                <a:latin typeface="Arial" charset="0"/>
                <a:cs typeface="Arial" charset="0"/>
                <a:sym typeface="Arial" charset="0"/>
              </a:rPr>
              <a:t>“</a:t>
            </a:r>
            <a:r>
              <a:rPr lang="en-US" sz="1200">
                <a:latin typeface="Arial" charset="0"/>
                <a:cs typeface="Arial" charset="0"/>
                <a:sym typeface="Arial" charset="0"/>
              </a:rPr>
              <a:t>bio</a:t>
            </a:r>
            <a:r>
              <a:rPr lang="ja-JP" altLang="en-US" sz="1200">
                <a:latin typeface="Arial" charset="0"/>
                <a:cs typeface="Arial" charset="0"/>
                <a:sym typeface="Arial" charset="0"/>
              </a:rPr>
              <a:t>”</a:t>
            </a:r>
            <a:r>
              <a:rPr lang="en-US" sz="1200">
                <a:latin typeface="Arial" charset="0"/>
                <a:cs typeface="Arial" charset="0"/>
                <a:sym typeface="Arial" charset="0"/>
              </a:rPr>
              <a:t> means life.  Macrobiotics is the ancient practice of living in harmony with the order of the universe.  The macrobiotic approach to migraines is to view the person as a whole, determine which organs have problems and heal the person holistically with whole foods.  </a:t>
            </a: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ph type="sldImg"/>
          </p:nvPr>
        </p:nvSpPr>
        <p:spPr/>
      </p:sp>
      <p:sp>
        <p:nvSpPr>
          <p:cNvPr id="26626" name="Rectangle 2"/>
          <p:cNvSpPr>
            <a:spLocks noChangeArrowheads="1"/>
          </p:cNvSpPr>
          <p:nvPr>
            <p:ph type="body" idx="1"/>
          </p:nvPr>
        </p:nvSpPr>
        <p:spPr/>
        <p:txBody>
          <a:bodyPr/>
          <a:lstStyle/>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When we practice macrobiotics, we are living in accord with nature, which is the definition </a:t>
            </a:r>
            <a:r>
              <a:rPr lang="ja-JP" altLang="en-US" sz="1200">
                <a:latin typeface="Arial" charset="0"/>
                <a:cs typeface="Arial" charset="0"/>
                <a:sym typeface="Arial" charset="0"/>
              </a:rPr>
              <a:t>“</a:t>
            </a:r>
            <a:r>
              <a:rPr lang="en-US" sz="1200">
                <a:latin typeface="Arial" charset="0"/>
                <a:cs typeface="Arial" charset="0"/>
                <a:sym typeface="Arial" charset="0"/>
              </a:rPr>
              <a:t>large life.</a:t>
            </a:r>
            <a:r>
              <a:rPr lang="ja-JP" altLang="en-US" sz="1200">
                <a:latin typeface="Arial" charset="0"/>
                <a:cs typeface="Arial" charset="0"/>
                <a:sym typeface="Arial" charset="0"/>
              </a:rPr>
              <a:t>”</a:t>
            </a:r>
            <a:r>
              <a:rPr lang="en-US" sz="1200">
                <a:latin typeface="Arial" charset="0"/>
                <a:cs typeface="Arial" charset="0"/>
                <a:sym typeface="Arial" charset="0"/>
              </a:rPr>
              <a:t>  The macrobiotic person takes responsibility for his or her own health in a holistic view and focuses on healing himself on many levels rather than just the physical body.  </a:t>
            </a:r>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ph type="sldImg"/>
          </p:nvPr>
        </p:nvSpPr>
        <p:spPr/>
      </p:sp>
      <p:sp>
        <p:nvSpPr>
          <p:cNvPr id="28674" name="Rectangle 2"/>
          <p:cNvSpPr>
            <a:spLocks noChangeArrowheads="1"/>
          </p:cNvSpPr>
          <p:nvPr>
            <p:ph type="body" idx="1"/>
          </p:nvPr>
        </p:nvSpPr>
        <p:spPr/>
        <p:txBody>
          <a:bodyPr/>
          <a:lstStyle/>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We are a part of nature, but we created medicine which uses high technology to fix the problem.  While the medical approach is the find a cure for the problem by treating symptoms, the macrobiotic approach is to heal the cause behind the symptoms.  Modern nutrition looks only at the partial effects of food, which are the material components that provide information.  However, macrobiotic nutrition looks at the energetic, comprehensive effect of food from the point of view of balance. More than that, the deepest level of person starts to change, since the body is made of food. </a:t>
            </a: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ph type="sldImg"/>
          </p:nvPr>
        </p:nvSpPr>
        <p:spPr/>
      </p:sp>
      <p:sp>
        <p:nvSpPr>
          <p:cNvPr id="30722" name="Rectangle 2"/>
          <p:cNvSpPr>
            <a:spLocks noChangeArrowheads="1"/>
          </p:cNvSpPr>
          <p:nvPr>
            <p:ph type="body" idx="1"/>
          </p:nvPr>
        </p:nvSpPr>
        <p:spPr/>
        <p:txBody>
          <a:bodyPr/>
          <a:lstStyle/>
          <a:p>
            <a:pPr>
              <a:lnSpc>
                <a:spcPct val="100000"/>
              </a:lnSpc>
              <a:spcBef>
                <a:spcPts val="7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a:latin typeface="Arial" charset="0"/>
                <a:cs typeface="Arial" charset="0"/>
                <a:sym typeface="Arial" charset="0"/>
              </a:rPr>
              <a:t>The body has a function to take in nutrition and eliminate toxins.</a:t>
            </a:r>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ph type="sldImg"/>
          </p:nvPr>
        </p:nvSpPr>
        <p:spPr/>
      </p:sp>
      <p:sp>
        <p:nvSpPr>
          <p:cNvPr id="32770" name="Rectangle 2"/>
          <p:cNvSpPr>
            <a:spLocks noChangeArrowheads="1"/>
          </p:cNvSpPr>
          <p:nvPr>
            <p:ph type="body" idx="1"/>
          </p:nvPr>
        </p:nvSpPr>
        <p:spPr/>
        <p:txBody>
          <a:bodyPr/>
          <a:lstStyle/>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Macrobiotics looks at healing from point of view of balance--how everything fits together to effect you as a whole.  Problems occur when we are not eating according to body design.  The body sends us messages in the form of pain, such as migraines, that tell us where there is blockage (stagnation) in the body, which is a sign that we are out of balance with nature.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ph type="sldImg"/>
          </p:nvPr>
        </p:nvSpPr>
        <p:spPr/>
      </p:sp>
      <p:sp>
        <p:nvSpPr>
          <p:cNvPr id="34818" name="Rectangle 2"/>
          <p:cNvSpPr>
            <a:spLocks noChangeArrowheads="1"/>
          </p:cNvSpPr>
          <p:nvPr>
            <p:ph type="body" idx="1"/>
          </p:nvPr>
        </p:nvSpPr>
        <p:spPr/>
        <p:txBody>
          <a:bodyPr/>
          <a:lstStyle/>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In the Asian concept of the human body, they have the digestive system, circulatory system, respiratory system, endocrine system, etc.  They also have the energy system, in which the life force or chi flows that allows the organs to communicate with each other to nourish or control the activity of other organs.  This energy can become blocked through congestion, which can cause problems in other systems, because the systems are connected through the meridians (energy channels). </a:t>
            </a:r>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ph type="sldImg"/>
          </p:nvPr>
        </p:nvSpPr>
        <p:spPr/>
      </p:sp>
      <p:sp>
        <p:nvSpPr>
          <p:cNvPr id="36866" name="Rectangle 2"/>
          <p:cNvSpPr>
            <a:spLocks noChangeArrowheads="1"/>
          </p:cNvSpPr>
          <p:nvPr>
            <p:ph type="body" idx="1"/>
          </p:nvPr>
        </p:nvSpPr>
        <p:spPr/>
        <p:txBody>
          <a:bodyPr/>
          <a:lstStyle/>
          <a:p>
            <a:pPr>
              <a:lnSpc>
                <a:spcPct val="100000"/>
              </a:lnSpc>
              <a:spcBef>
                <a:spcPts val="9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atin typeface="Arial" charset="0"/>
                <a:cs typeface="Arial" charset="0"/>
                <a:sym typeface="Arial" charset="0"/>
              </a:rPr>
              <a:t>Energy Awareness Game</a:t>
            </a:r>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ph type="sldImg"/>
          </p:nvPr>
        </p:nvSpPr>
        <p:spPr/>
      </p:sp>
      <p:sp>
        <p:nvSpPr>
          <p:cNvPr id="38914" name="Rectangle 2"/>
          <p:cNvSpPr>
            <a:spLocks noChangeArrowheads="1"/>
          </p:cNvSpPr>
          <p:nvPr>
            <p:ph type="body" idx="1"/>
          </p:nvPr>
        </p:nvSpPr>
        <p:spPr/>
        <p:txBody>
          <a:bodyPr/>
          <a:lstStyle/>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Processed and refined foods and supplements, although derived from whole foods, do not retain the same energy as whole foods that contain all the essential nutrients in balanced proportions that harmonize with the body</a:t>
            </a:r>
            <a:r>
              <a:rPr lang="ja-JP" altLang="en-US" sz="1200">
                <a:latin typeface="Arial" charset="0"/>
                <a:cs typeface="Arial" charset="0"/>
                <a:sym typeface="Arial" charset="0"/>
              </a:rPr>
              <a:t>’</a:t>
            </a:r>
            <a:r>
              <a:rPr lang="en-US" sz="1200">
                <a:latin typeface="Arial" charset="0"/>
                <a:cs typeface="Arial" charset="0"/>
                <a:sym typeface="Arial" charset="0"/>
              </a:rPr>
              <a:t>s needs.  Furthermore, eating seasonal, locally grown food allows the body to become more centered energetically by adapting to the climate and environment.  Eating extreme foods that are inappropriate for the climate and region often leads to weakness in the organs, so that the body becomes more susceptible to disease. </a:t>
            </a:r>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ph type="sldImg"/>
          </p:nvPr>
        </p:nvSpPr>
        <p:spPr/>
      </p:sp>
      <p:sp>
        <p:nvSpPr>
          <p:cNvPr id="40962" name="Rectangle 2"/>
          <p:cNvSpPr>
            <a:spLocks noChangeArrowheads="1"/>
          </p:cNvSpPr>
          <p:nvPr>
            <p:ph type="body" idx="1"/>
          </p:nvPr>
        </p:nvSpPr>
        <p:spPr/>
        <p:txBody>
          <a:bodyPr/>
          <a:lstStyle/>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Examples of extreme foods that weaken the body and cause stagnation are over consumption of meat, white flour, caffeine, alcohol, and dairy products.   </a:t>
            </a:r>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ph type="sldImg"/>
          </p:nvPr>
        </p:nvSpPr>
        <p:spPr/>
      </p:sp>
      <p:sp>
        <p:nvSpPr>
          <p:cNvPr id="43010" name="Rectangle 2"/>
          <p:cNvSpPr>
            <a:spLocks noChangeArrowheads="1"/>
          </p:cNvSpPr>
          <p:nvPr>
            <p:ph type="body" idx="1"/>
          </p:nvPr>
        </p:nvSpPr>
        <p:spPr/>
        <p:txBody>
          <a:bodyPr/>
          <a:lstStyle/>
          <a:p>
            <a:pPr>
              <a:lnSpc>
                <a:spcPct val="100000"/>
              </a:lnSpc>
              <a:spcBef>
                <a:spcPts val="7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latin typeface="Arial" charset="0"/>
                <a:cs typeface="Arial" charset="0"/>
                <a:sym typeface="Arial" charset="0"/>
              </a:rPr>
              <a:t>What is a macrobiotic meal?  Whole grain and vegetable is the image of a meal.</a:t>
            </a:r>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ph type="sldImg"/>
          </p:nvPr>
        </p:nvSpPr>
        <p:spPr/>
      </p:sp>
      <p:sp>
        <p:nvSpPr>
          <p:cNvPr id="47106" name="Rectangle 2"/>
          <p:cNvSpPr>
            <a:spLocks noChangeArrowheads="1"/>
          </p:cNvSpPr>
          <p:nvPr>
            <p:ph type="body" idx="1"/>
          </p:nvPr>
        </p:nvSpPr>
        <p:spPr/>
        <p:txBody>
          <a:bodyPr/>
          <a:lstStyle/>
          <a:p>
            <a:pPr algn="ct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800" b="1">
                <a:latin typeface="Arial" charset="0"/>
                <a:cs typeface="Arial" charset="0"/>
                <a:sym typeface="Arial" charset="0"/>
              </a:rPr>
              <a:t>Are you with me?</a:t>
            </a:r>
          </a:p>
          <a:p>
            <a:pPr algn="ct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1">
              <a:latin typeface="Arial" charset="0"/>
              <a:cs typeface="Arial" charset="0"/>
              <a:sym typeface="Arial" charset="0"/>
            </a:endParaRPr>
          </a:p>
          <a:p>
            <a:pPr algn="ct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800" b="1">
                <a:latin typeface="Arial" charset="0"/>
                <a:cs typeface="Arial" charset="0"/>
                <a:sym typeface="Arial" charset="0"/>
              </a:rPr>
              <a:t>Any questions?</a:t>
            </a:r>
          </a:p>
          <a:p>
            <a:pPr algn="ct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1">
              <a:latin typeface="Arial" charset="0"/>
              <a:cs typeface="Arial" charset="0"/>
              <a:sym typeface="Arial" charset="0"/>
            </a:endParaRPr>
          </a:p>
          <a:p>
            <a:pPr algn="ct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800" b="1">
                <a:latin typeface="Arial" charset="0"/>
                <a:cs typeface="Arial" charset="0"/>
                <a:sym typeface="Arial" charset="0"/>
              </a:rPr>
              <a:t>Any observations?  Comments?</a:t>
            </a:r>
          </a:p>
          <a:p>
            <a:pPr algn="ct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800" b="1">
                <a:latin typeface="Arial" charset="0"/>
                <a:cs typeface="Arial" charset="0"/>
                <a:sym typeface="Arial" charset="0"/>
              </a:rPr>
              <a:t>-----------------------</a:t>
            </a:r>
          </a:p>
          <a:p>
            <a:pPr algn="ct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800" b="1">
                <a:latin typeface="Arial" charset="0"/>
                <a:cs typeface="Arial" charset="0"/>
                <a:sym typeface="Arial" charset="0"/>
              </a:rPr>
              <a:t>Let</a:t>
            </a:r>
            <a:r>
              <a:rPr lang="ja-JP" altLang="en-US" sz="1800" b="1">
                <a:latin typeface="Arial" charset="0"/>
                <a:cs typeface="Arial" charset="0"/>
                <a:sym typeface="Arial" charset="0"/>
              </a:rPr>
              <a:t>’</a:t>
            </a:r>
            <a:r>
              <a:rPr lang="en-US" sz="1800" b="1">
                <a:latin typeface="Arial" charset="0"/>
                <a:cs typeface="Arial" charset="0"/>
                <a:sym typeface="Arial" charset="0"/>
              </a:rPr>
              <a:t>s move ahead.</a:t>
            </a:r>
          </a:p>
          <a:p>
            <a:pPr algn="ct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800" b="1">
                <a:latin typeface="Arial" charset="0"/>
                <a:cs typeface="Arial" charset="0"/>
                <a:sym typeface="Arial" charset="0"/>
              </a:rPr>
              <a:t>----------------------</a:t>
            </a:r>
          </a:p>
          <a:p>
            <a:pPr algn="ct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800" b="1">
                <a:latin typeface="Arial" charset="0"/>
                <a:cs typeface="Arial" charset="0"/>
                <a:sym typeface="Arial" charset="0"/>
              </a:rPr>
              <a:t>Turn to question # 4 in your workbook</a:t>
            </a:r>
          </a:p>
          <a:p>
            <a:pPr algn="ct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b="1">
                <a:latin typeface="Arial" charset="0"/>
                <a:cs typeface="Arial" charset="0"/>
                <a:sym typeface="Arial" charset="0"/>
              </a:rPr>
              <a:t>What norms do I use to define my status and happiness?</a:t>
            </a:r>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p:cNvSpPr>
            <a:spLocks noChangeArrowheads="1"/>
          </p:cNvSpPr>
          <p:nvPr>
            <p:ph type="sldImg"/>
          </p:nvPr>
        </p:nvSpPr>
        <p:spPr/>
      </p:sp>
      <p:sp>
        <p:nvSpPr>
          <p:cNvPr id="59394" name="Rectangle 2"/>
          <p:cNvSpPr>
            <a:spLocks noChangeArrowheads="1"/>
          </p:cNvSpPr>
          <p:nvPr>
            <p:ph type="body" idx="1"/>
          </p:nvPr>
        </p:nvSpPr>
        <p:spPr/>
        <p:txBody>
          <a:bodyPr/>
          <a:lstStyle/>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Not only that, macrobiotic food vibrates at higher frequencies than extreme foods that are not energetically balanced.  </a:t>
            </a:r>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ChangeArrowheads="1"/>
          </p:cNvSpPr>
          <p:nvPr>
            <p:ph type="sldImg"/>
          </p:nvPr>
        </p:nvSpPr>
        <p:spPr/>
      </p:sp>
      <p:sp>
        <p:nvSpPr>
          <p:cNvPr id="61442" name="Rectangle 2"/>
          <p:cNvSpPr>
            <a:spLocks noChangeArrowheads="1"/>
          </p:cNvSpPr>
          <p:nvPr>
            <p:ph type="body" idx="1"/>
          </p:nvPr>
        </p:nvSpPr>
        <p:spPr/>
        <p:txBody>
          <a:bodyPr/>
          <a:lstStyle/>
          <a:p>
            <a:pP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Through macrobiotics, we can understand how to create balance in all areas of the body, as we harmonize the emotions, mind, and spirit as well.  Therefore, by developing our intuition and spirituality, we can live a life filled with health, happiness, and freedom, based on the choices we make.</a:t>
            </a:r>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ChangeArrowheads="1"/>
          </p:cNvSpPr>
          <p:nvPr>
            <p:ph type="sldImg"/>
          </p:nvPr>
        </p:nvSpPr>
        <p:spPr/>
      </p:sp>
      <p:sp>
        <p:nvSpPr>
          <p:cNvPr id="64514" name="Rectangle 2"/>
          <p:cNvSpPr>
            <a:spLocks noChangeArrowheads="1"/>
          </p:cNvSpPr>
          <p:nvPr>
            <p:ph type="body" idx="1"/>
          </p:nvPr>
        </p:nvSpPr>
        <p:spPr/>
        <p:txBody>
          <a:bodyPr/>
          <a:lstStyle/>
          <a:p>
            <a:pPr algn="ct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PLANTERS, SOIL, SEEDS</a:t>
            </a:r>
          </a:p>
          <a:p>
            <a:pPr algn="ctr">
              <a:lnSpc>
                <a:spcPct val="100000"/>
              </a:lnSpc>
              <a:spcBef>
                <a:spcPts val="4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latin typeface="Arial" charset="0"/>
                <a:cs typeface="Arial" charset="0"/>
                <a:sym typeface="Arial" charset="0"/>
              </a:rPr>
              <a:t>(Symbolic planting of the seeds of growth)</a:t>
            </a:r>
          </a:p>
          <a:p>
            <a:pP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600">
                <a:latin typeface="Arial" charset="0"/>
                <a:cs typeface="Arial" charset="0"/>
                <a:sym typeface="Arial" charset="0"/>
              </a:rPr>
              <a:t>You have now planted a seed of inspiration to open yourself up to intuition and inner guidance.</a:t>
            </a:r>
          </a:p>
          <a:p>
            <a:pP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600">
                <a:latin typeface="Arial" charset="0"/>
                <a:cs typeface="Arial" charset="0"/>
                <a:sym typeface="Arial" charset="0"/>
              </a:rPr>
              <a:t>Like all seeds, it will need care.  If the seed is ignored, no plant will grow.  Once it begins to grow, it will require nurturing to see the results.  It will eventually become a plant and it will bear whatever fruit </a:t>
            </a:r>
            <a:r>
              <a:rPr lang="en-US" sz="1600" u="sng">
                <a:latin typeface="Arial" charset="0"/>
                <a:cs typeface="Arial" charset="0"/>
                <a:sym typeface="Arial" charset="0"/>
              </a:rPr>
              <a:t>your</a:t>
            </a:r>
            <a:r>
              <a:rPr lang="en-US" sz="1600">
                <a:latin typeface="Arial" charset="0"/>
                <a:cs typeface="Arial" charset="0"/>
                <a:sym typeface="Arial" charset="0"/>
              </a:rPr>
              <a:t> plant bear.  </a:t>
            </a:r>
          </a:p>
          <a:p>
            <a:pP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600">
              <a:latin typeface="Arial" charset="0"/>
              <a:cs typeface="Arial" charset="0"/>
              <a:sym typeface="Arial" charset="0"/>
            </a:endParaRPr>
          </a:p>
          <a:p>
            <a:pP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600">
                <a:latin typeface="Arial" charset="0"/>
                <a:cs typeface="Arial" charset="0"/>
                <a:sym typeface="Arial" charset="0"/>
              </a:rPr>
              <a:t>Your spiritual path is the same.  By setting the intention and nurturing your intuition and listening to your inner guidance, you can cultivate a rich abundant life.  The more attentive you are to making it a norm for yourself, the more fruit it will bear in your life.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ChangeArrowheads="1"/>
          </p:cNvSpPr>
          <p:nvPr>
            <p:ph type="sldImg"/>
          </p:nvPr>
        </p:nvSpPr>
        <p:spPr/>
      </p:sp>
      <p:sp>
        <p:nvSpPr>
          <p:cNvPr id="66562" name="Rectangle 2"/>
          <p:cNvSpPr>
            <a:spLocks noChangeArrowheads="1"/>
          </p:cNvSpPr>
          <p:nvPr>
            <p:ph type="body" idx="1"/>
          </p:nvPr>
        </p:nvSpPr>
        <p:spPr/>
        <p:txBody>
          <a:bodyPr/>
          <a:lstStyle/>
          <a:p>
            <a:pPr>
              <a:lnSpc>
                <a:spcPct val="100000"/>
              </a:lnSpc>
              <a:spcBef>
                <a:spcPts val="6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600">
                <a:latin typeface="Arial" charset="0"/>
                <a:cs typeface="Arial" charset="0"/>
                <a:sym typeface="Arial" charset="0"/>
              </a:rPr>
              <a:t>You are now on a new path of health and well-being, bearing the fruit of your happiness and fulfillment, living a life that you love.  Congratulations!</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a:lvl1pPr>
          </a:lstStyle>
          <a:p>
            <a:fld id="{D2F20355-177B-F745-A868-2C54659A409C}" type="slidenum">
              <a:rPr lang="en-US"/>
              <a:pPr/>
              <a:t>‹#›</a:t>
            </a:fld>
            <a:endParaRPr lang="en-US" sz="1200">
              <a:solidFill>
                <a:srgbClr val="FFFFFF"/>
              </a:solidFill>
              <a:latin typeface="Arial" charset="0"/>
              <a:cs typeface="Arial" charset="0"/>
              <a:sym typeface="Arial" charset="0"/>
            </a:endParaRPr>
          </a:p>
        </p:txBody>
      </p:sp>
    </p:spTree>
    <p:extLst>
      <p:ext uri="{BB962C8B-B14F-4D97-AF65-F5344CB8AC3E}">
        <p14:creationId xmlns:p14="http://schemas.microsoft.com/office/powerpoint/2010/main" val="1971330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FCCD1028-3736-D847-B593-FFB8989DB130}" type="slidenum">
              <a:rPr lang="en-US"/>
              <a:pPr/>
              <a:t>‹#›</a:t>
            </a:fld>
            <a:endParaRPr lang="en-US" sz="1200">
              <a:solidFill>
                <a:srgbClr val="FFFFFF"/>
              </a:solidFill>
              <a:latin typeface="Arial" charset="0"/>
              <a:cs typeface="Arial" charset="0"/>
              <a:sym typeface="Arial" charset="0"/>
            </a:endParaRPr>
          </a:p>
        </p:txBody>
      </p:sp>
    </p:spTree>
    <p:extLst>
      <p:ext uri="{BB962C8B-B14F-4D97-AF65-F5344CB8AC3E}">
        <p14:creationId xmlns:p14="http://schemas.microsoft.com/office/powerpoint/2010/main" val="833233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72C5D708-42E5-544E-AD9F-6B7FE5554EA6}" type="slidenum">
              <a:rPr lang="en-US"/>
              <a:pPr/>
              <a:t>‹#›</a:t>
            </a:fld>
            <a:endParaRPr lang="en-US" sz="1200">
              <a:solidFill>
                <a:srgbClr val="FFFFFF"/>
              </a:solidFill>
              <a:latin typeface="Arial" charset="0"/>
              <a:cs typeface="Arial" charset="0"/>
              <a:sym typeface="Arial" charset="0"/>
            </a:endParaRPr>
          </a:p>
        </p:txBody>
      </p:sp>
    </p:spTree>
    <p:extLst>
      <p:ext uri="{BB962C8B-B14F-4D97-AF65-F5344CB8AC3E}">
        <p14:creationId xmlns:p14="http://schemas.microsoft.com/office/powerpoint/2010/main" val="1676987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4D99E466-29E2-3045-BA9A-31DF977F1A78}" type="slidenum">
              <a:rPr lang="en-US"/>
              <a:pPr/>
              <a:t>‹#›</a:t>
            </a:fld>
            <a:endParaRPr lang="en-US" sz="1200">
              <a:solidFill>
                <a:srgbClr val="FFFFFF"/>
              </a:solidFill>
              <a:latin typeface="Arial" charset="0"/>
              <a:cs typeface="Arial" charset="0"/>
              <a:sym typeface="Arial" charset="0"/>
            </a:endParaRPr>
          </a:p>
        </p:txBody>
      </p:sp>
    </p:spTree>
    <p:extLst>
      <p:ext uri="{BB962C8B-B14F-4D97-AF65-F5344CB8AC3E}">
        <p14:creationId xmlns:p14="http://schemas.microsoft.com/office/powerpoint/2010/main" val="1727223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0C9C874C-1F5C-7640-8981-2C4E1C03CA20}" type="slidenum">
              <a:rPr lang="en-US"/>
              <a:pPr/>
              <a:t>‹#›</a:t>
            </a:fld>
            <a:endParaRPr lang="en-US" sz="1200">
              <a:solidFill>
                <a:srgbClr val="FFFFFF"/>
              </a:solidFill>
              <a:latin typeface="Arial" charset="0"/>
              <a:cs typeface="Arial" charset="0"/>
              <a:sym typeface="Arial" charset="0"/>
            </a:endParaRPr>
          </a:p>
        </p:txBody>
      </p:sp>
    </p:spTree>
    <p:extLst>
      <p:ext uri="{BB962C8B-B14F-4D97-AF65-F5344CB8AC3E}">
        <p14:creationId xmlns:p14="http://schemas.microsoft.com/office/powerpoint/2010/main" val="2086539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C7CCD854-40E4-2042-9459-86FAA25AC771}" type="slidenum">
              <a:rPr lang="en-US"/>
              <a:pPr/>
              <a:t>‹#›</a:t>
            </a:fld>
            <a:endParaRPr lang="en-US" sz="1200">
              <a:solidFill>
                <a:srgbClr val="FFFFFF"/>
              </a:solidFill>
              <a:latin typeface="Arial" charset="0"/>
              <a:cs typeface="Arial" charset="0"/>
              <a:sym typeface="Arial" charset="0"/>
            </a:endParaRPr>
          </a:p>
        </p:txBody>
      </p:sp>
    </p:spTree>
    <p:extLst>
      <p:ext uri="{BB962C8B-B14F-4D97-AF65-F5344CB8AC3E}">
        <p14:creationId xmlns:p14="http://schemas.microsoft.com/office/powerpoint/2010/main" val="262681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25EE5B90-FF7D-1C4B-BD42-B6EAA297CFB3}" type="slidenum">
              <a:rPr lang="en-US"/>
              <a:pPr/>
              <a:t>‹#›</a:t>
            </a:fld>
            <a:endParaRPr lang="en-US" sz="1200">
              <a:solidFill>
                <a:srgbClr val="FFFFFF"/>
              </a:solidFill>
              <a:latin typeface="Arial" charset="0"/>
              <a:cs typeface="Arial" charset="0"/>
              <a:sym typeface="Arial" charset="0"/>
            </a:endParaRPr>
          </a:p>
        </p:txBody>
      </p:sp>
    </p:spTree>
    <p:extLst>
      <p:ext uri="{BB962C8B-B14F-4D97-AF65-F5344CB8AC3E}">
        <p14:creationId xmlns:p14="http://schemas.microsoft.com/office/powerpoint/2010/main" val="590934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B107D107-2908-A247-8771-53EC3B8683DC}" type="slidenum">
              <a:rPr lang="en-US"/>
              <a:pPr/>
              <a:t>‹#›</a:t>
            </a:fld>
            <a:endParaRPr lang="en-US" sz="1200">
              <a:solidFill>
                <a:srgbClr val="FFFFFF"/>
              </a:solidFill>
              <a:latin typeface="Arial" charset="0"/>
              <a:cs typeface="Arial" charset="0"/>
              <a:sym typeface="Arial" charset="0"/>
            </a:endParaRPr>
          </a:p>
        </p:txBody>
      </p:sp>
    </p:spTree>
    <p:extLst>
      <p:ext uri="{BB962C8B-B14F-4D97-AF65-F5344CB8AC3E}">
        <p14:creationId xmlns:p14="http://schemas.microsoft.com/office/powerpoint/2010/main" val="1751294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7B5C4B4B-CB73-6B4C-A389-2F17686A808D}" type="slidenum">
              <a:rPr lang="en-US"/>
              <a:pPr/>
              <a:t>‹#›</a:t>
            </a:fld>
            <a:endParaRPr lang="en-US" sz="1200">
              <a:solidFill>
                <a:srgbClr val="FFFFFF"/>
              </a:solidFill>
              <a:latin typeface="Arial" charset="0"/>
              <a:cs typeface="Arial" charset="0"/>
              <a:sym typeface="Arial" charset="0"/>
            </a:endParaRPr>
          </a:p>
        </p:txBody>
      </p:sp>
    </p:spTree>
    <p:extLst>
      <p:ext uri="{BB962C8B-B14F-4D97-AF65-F5344CB8AC3E}">
        <p14:creationId xmlns:p14="http://schemas.microsoft.com/office/powerpoint/2010/main" val="2733150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7D0C3AC3-10F8-F340-AE84-B19E340F95E0}" type="slidenum">
              <a:rPr lang="en-US"/>
              <a:pPr/>
              <a:t>‹#›</a:t>
            </a:fld>
            <a:endParaRPr lang="en-US" sz="1200">
              <a:solidFill>
                <a:srgbClr val="FFFFFF"/>
              </a:solidFill>
              <a:latin typeface="Arial" charset="0"/>
              <a:cs typeface="Arial" charset="0"/>
              <a:sym typeface="Arial" charset="0"/>
            </a:endParaRPr>
          </a:p>
        </p:txBody>
      </p:sp>
    </p:spTree>
    <p:extLst>
      <p:ext uri="{BB962C8B-B14F-4D97-AF65-F5344CB8AC3E}">
        <p14:creationId xmlns:p14="http://schemas.microsoft.com/office/powerpoint/2010/main" val="119840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2EE88BF2-5CF5-AC40-8A8D-90B012E4B96F}" type="slidenum">
              <a:rPr lang="en-US"/>
              <a:pPr/>
              <a:t>‹#›</a:t>
            </a:fld>
            <a:endParaRPr lang="en-US" sz="1200">
              <a:solidFill>
                <a:srgbClr val="FFFFFF"/>
              </a:solidFill>
              <a:latin typeface="Arial" charset="0"/>
              <a:cs typeface="Arial" charset="0"/>
              <a:sym typeface="Arial" charset="0"/>
            </a:endParaRPr>
          </a:p>
        </p:txBody>
      </p:sp>
    </p:spTree>
    <p:extLst>
      <p:ext uri="{BB962C8B-B14F-4D97-AF65-F5344CB8AC3E}">
        <p14:creationId xmlns:p14="http://schemas.microsoft.com/office/powerpoint/2010/main" val="709381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a:lvl1pPr>
          </a:lstStyle>
          <a:p>
            <a:fld id="{76DC60AA-A86A-6A41-B174-671A703162C5}" type="slidenum">
              <a:rPr lang="en-US"/>
              <a:pPr/>
              <a:t>‹#›</a:t>
            </a:fld>
            <a:endParaRPr lang="en-US">
              <a:solidFill>
                <a:srgbClr val="FFFFFF"/>
              </a:solidFill>
              <a:latin typeface="Garamond" charset="0"/>
              <a:cs typeface="Garamond" charset="0"/>
              <a:sym typeface="Garamond" charset="0"/>
            </a:endParaRPr>
          </a:p>
        </p:txBody>
      </p:sp>
    </p:spTree>
    <p:extLst>
      <p:ext uri="{BB962C8B-B14F-4D97-AF65-F5344CB8AC3E}">
        <p14:creationId xmlns:p14="http://schemas.microsoft.com/office/powerpoint/2010/main" val="3645145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61208B13-BD1D-A54A-9C38-B4AB57FC6FFA}" type="slidenum">
              <a:rPr lang="en-US"/>
              <a:pPr/>
              <a:t>‹#›</a:t>
            </a:fld>
            <a:endParaRPr lang="en-US">
              <a:solidFill>
                <a:srgbClr val="FFFFFF"/>
              </a:solidFill>
              <a:latin typeface="Garamond" charset="0"/>
              <a:cs typeface="Garamond" charset="0"/>
              <a:sym typeface="Garamond" charset="0"/>
            </a:endParaRPr>
          </a:p>
        </p:txBody>
      </p:sp>
    </p:spTree>
    <p:extLst>
      <p:ext uri="{BB962C8B-B14F-4D97-AF65-F5344CB8AC3E}">
        <p14:creationId xmlns:p14="http://schemas.microsoft.com/office/powerpoint/2010/main" val="34476071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58F97AE6-05B3-A443-B162-DAE469A2470C}" type="slidenum">
              <a:rPr lang="en-US"/>
              <a:pPr/>
              <a:t>‹#›</a:t>
            </a:fld>
            <a:endParaRPr lang="en-US">
              <a:solidFill>
                <a:srgbClr val="FFFFFF"/>
              </a:solidFill>
              <a:latin typeface="Garamond" charset="0"/>
              <a:cs typeface="Garamond" charset="0"/>
              <a:sym typeface="Garamond" charset="0"/>
            </a:endParaRPr>
          </a:p>
        </p:txBody>
      </p:sp>
    </p:spTree>
    <p:extLst>
      <p:ext uri="{BB962C8B-B14F-4D97-AF65-F5344CB8AC3E}">
        <p14:creationId xmlns:p14="http://schemas.microsoft.com/office/powerpoint/2010/main" val="2627869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C2BDF270-FF55-6640-B769-B0A0574107C9}" type="slidenum">
              <a:rPr lang="en-US"/>
              <a:pPr/>
              <a:t>‹#›</a:t>
            </a:fld>
            <a:endParaRPr lang="en-US">
              <a:solidFill>
                <a:srgbClr val="FFFFFF"/>
              </a:solidFill>
              <a:latin typeface="Garamond" charset="0"/>
              <a:cs typeface="Garamond" charset="0"/>
              <a:sym typeface="Garamond" charset="0"/>
            </a:endParaRPr>
          </a:p>
        </p:txBody>
      </p:sp>
    </p:spTree>
    <p:extLst>
      <p:ext uri="{BB962C8B-B14F-4D97-AF65-F5344CB8AC3E}">
        <p14:creationId xmlns:p14="http://schemas.microsoft.com/office/powerpoint/2010/main" val="36290750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017D25C2-81DB-9145-88E5-A49A34335E85}" type="slidenum">
              <a:rPr lang="en-US"/>
              <a:pPr/>
              <a:t>‹#›</a:t>
            </a:fld>
            <a:endParaRPr lang="en-US">
              <a:solidFill>
                <a:srgbClr val="FFFFFF"/>
              </a:solidFill>
              <a:latin typeface="Garamond" charset="0"/>
              <a:cs typeface="Garamond" charset="0"/>
              <a:sym typeface="Garamond" charset="0"/>
            </a:endParaRPr>
          </a:p>
        </p:txBody>
      </p:sp>
    </p:spTree>
    <p:extLst>
      <p:ext uri="{BB962C8B-B14F-4D97-AF65-F5344CB8AC3E}">
        <p14:creationId xmlns:p14="http://schemas.microsoft.com/office/powerpoint/2010/main" val="3614043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8726614C-50A8-E449-8655-3B0289152066}" type="slidenum">
              <a:rPr lang="en-US"/>
              <a:pPr/>
              <a:t>‹#›</a:t>
            </a:fld>
            <a:endParaRPr lang="en-US">
              <a:solidFill>
                <a:srgbClr val="FFFFFF"/>
              </a:solidFill>
              <a:latin typeface="Garamond" charset="0"/>
              <a:cs typeface="Garamond" charset="0"/>
              <a:sym typeface="Garamond" charset="0"/>
            </a:endParaRPr>
          </a:p>
        </p:txBody>
      </p:sp>
    </p:spTree>
    <p:extLst>
      <p:ext uri="{BB962C8B-B14F-4D97-AF65-F5344CB8AC3E}">
        <p14:creationId xmlns:p14="http://schemas.microsoft.com/office/powerpoint/2010/main" val="9673801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614DCD46-545C-F047-A0B7-DD1BE7BEDFD5}" type="slidenum">
              <a:rPr lang="en-US"/>
              <a:pPr/>
              <a:t>‹#›</a:t>
            </a:fld>
            <a:endParaRPr lang="en-US">
              <a:solidFill>
                <a:srgbClr val="FFFFFF"/>
              </a:solidFill>
              <a:latin typeface="Garamond" charset="0"/>
              <a:cs typeface="Garamond" charset="0"/>
              <a:sym typeface="Garamond" charset="0"/>
            </a:endParaRPr>
          </a:p>
        </p:txBody>
      </p:sp>
    </p:spTree>
    <p:extLst>
      <p:ext uri="{BB962C8B-B14F-4D97-AF65-F5344CB8AC3E}">
        <p14:creationId xmlns:p14="http://schemas.microsoft.com/office/powerpoint/2010/main" val="1152220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03CD50B1-973F-2E44-A850-272FB5CD070A}" type="slidenum">
              <a:rPr lang="en-US"/>
              <a:pPr/>
              <a:t>‹#›</a:t>
            </a:fld>
            <a:endParaRPr lang="en-US">
              <a:solidFill>
                <a:srgbClr val="FFFFFF"/>
              </a:solidFill>
              <a:latin typeface="Garamond" charset="0"/>
              <a:cs typeface="Garamond" charset="0"/>
              <a:sym typeface="Garamond" charset="0"/>
            </a:endParaRPr>
          </a:p>
        </p:txBody>
      </p:sp>
    </p:spTree>
    <p:extLst>
      <p:ext uri="{BB962C8B-B14F-4D97-AF65-F5344CB8AC3E}">
        <p14:creationId xmlns:p14="http://schemas.microsoft.com/office/powerpoint/2010/main" val="33771190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E72E95FD-726B-474A-9EE0-BA2155D55868}" type="slidenum">
              <a:rPr lang="en-US"/>
              <a:pPr/>
              <a:t>‹#›</a:t>
            </a:fld>
            <a:endParaRPr lang="en-US">
              <a:solidFill>
                <a:srgbClr val="FFFFFF"/>
              </a:solidFill>
              <a:latin typeface="Garamond" charset="0"/>
              <a:cs typeface="Garamond" charset="0"/>
              <a:sym typeface="Garamond" charset="0"/>
            </a:endParaRPr>
          </a:p>
        </p:txBody>
      </p:sp>
    </p:spTree>
    <p:extLst>
      <p:ext uri="{BB962C8B-B14F-4D97-AF65-F5344CB8AC3E}">
        <p14:creationId xmlns:p14="http://schemas.microsoft.com/office/powerpoint/2010/main" val="32701736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645EFD26-7C26-FC46-9F69-2B83296A0546}" type="slidenum">
              <a:rPr lang="en-US"/>
              <a:pPr/>
              <a:t>‹#›</a:t>
            </a:fld>
            <a:endParaRPr lang="en-US">
              <a:solidFill>
                <a:srgbClr val="FFFFFF"/>
              </a:solidFill>
              <a:latin typeface="Garamond" charset="0"/>
              <a:cs typeface="Garamond" charset="0"/>
              <a:sym typeface="Garamond" charset="0"/>
            </a:endParaRPr>
          </a:p>
        </p:txBody>
      </p:sp>
    </p:spTree>
    <p:extLst>
      <p:ext uri="{BB962C8B-B14F-4D97-AF65-F5344CB8AC3E}">
        <p14:creationId xmlns:p14="http://schemas.microsoft.com/office/powerpoint/2010/main" val="30914569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BF9A2F93-0266-CC46-AD1F-27C9709F0BCA}" type="slidenum">
              <a:rPr lang="en-US"/>
              <a:pPr/>
              <a:t>‹#›</a:t>
            </a:fld>
            <a:endParaRPr lang="en-US">
              <a:solidFill>
                <a:srgbClr val="FFFFFF"/>
              </a:solidFill>
              <a:latin typeface="Garamond" charset="0"/>
              <a:cs typeface="Garamond" charset="0"/>
              <a:sym typeface="Garamond" charset="0"/>
            </a:endParaRPr>
          </a:p>
        </p:txBody>
      </p:sp>
    </p:spTree>
    <p:extLst>
      <p:ext uri="{BB962C8B-B14F-4D97-AF65-F5344CB8AC3E}">
        <p14:creationId xmlns:p14="http://schemas.microsoft.com/office/powerpoint/2010/main" val="376458977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003399"/>
        </a:solidFill>
        <a:effectLst/>
      </p:bgPr>
    </p:bg>
    <p:spTree>
      <p:nvGrpSpPr>
        <p:cNvPr id="1" name=""/>
        <p:cNvGrpSpPr/>
        <p:nvPr/>
      </p:nvGrpSpPr>
      <p:grpSpPr>
        <a:xfrm>
          <a:off x="0" y="0"/>
          <a:ext cx="0" cy="0"/>
          <a:chOff x="0" y="0"/>
          <a:chExt cx="0" cy="0"/>
        </a:xfrm>
      </p:grpSpPr>
      <p:grpSp>
        <p:nvGrpSpPr>
          <p:cNvPr id="1025" name="Group 1"/>
          <p:cNvGrpSpPr>
            <a:grpSpLocks/>
          </p:cNvGrpSpPr>
          <p:nvPr/>
        </p:nvGrpSpPr>
        <p:grpSpPr bwMode="auto">
          <a:xfrm>
            <a:off x="0" y="0"/>
            <a:ext cx="9140825" cy="6850063"/>
            <a:chOff x="0" y="0"/>
            <a:chExt cx="9140825" cy="6850063"/>
          </a:xfrm>
        </p:grpSpPr>
        <p:grpSp>
          <p:nvGrpSpPr>
            <p:cNvPr id="1026" name="Group 2"/>
            <p:cNvGrpSpPr>
              <a:grpSpLocks/>
            </p:cNvGrpSpPr>
            <p:nvPr/>
          </p:nvGrpSpPr>
          <p:grpSpPr bwMode="auto">
            <a:xfrm>
              <a:off x="2743200" y="3540125"/>
              <a:ext cx="6392863" cy="3309938"/>
              <a:chOff x="0" y="0"/>
              <a:chExt cx="6392863" cy="3309938"/>
            </a:xfrm>
          </p:grpSpPr>
          <p:sp>
            <p:nvSpPr>
              <p:cNvPr id="1027" name="AutoShape 3"/>
              <p:cNvSpPr>
                <a:spLocks/>
              </p:cNvSpPr>
              <p:nvPr/>
            </p:nvSpPr>
            <p:spPr bwMode="auto">
              <a:xfrm>
                <a:off x="0" y="657225"/>
                <a:ext cx="4575175" cy="2652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83" y="7031"/>
                    </a:moveTo>
                    <a:lnTo>
                      <a:pt x="20535" y="6825"/>
                    </a:lnTo>
                    <a:lnTo>
                      <a:pt x="20175" y="6540"/>
                    </a:lnTo>
                    <a:lnTo>
                      <a:pt x="19726" y="6256"/>
                    </a:lnTo>
                    <a:lnTo>
                      <a:pt x="19194" y="5907"/>
                    </a:lnTo>
                    <a:lnTo>
                      <a:pt x="18587" y="5480"/>
                    </a:lnTo>
                    <a:lnTo>
                      <a:pt x="17897" y="5131"/>
                    </a:lnTo>
                    <a:lnTo>
                      <a:pt x="16511" y="4433"/>
                    </a:lnTo>
                    <a:lnTo>
                      <a:pt x="15574" y="4007"/>
                    </a:lnTo>
                    <a:lnTo>
                      <a:pt x="14764" y="3580"/>
                    </a:lnTo>
                    <a:lnTo>
                      <a:pt x="14075" y="3166"/>
                    </a:lnTo>
                    <a:lnTo>
                      <a:pt x="13543" y="2740"/>
                    </a:lnTo>
                    <a:lnTo>
                      <a:pt x="13055" y="2313"/>
                    </a:lnTo>
                    <a:lnTo>
                      <a:pt x="12688" y="1964"/>
                    </a:lnTo>
                    <a:lnTo>
                      <a:pt x="12403" y="1615"/>
                    </a:lnTo>
                    <a:lnTo>
                      <a:pt x="12201" y="1331"/>
                    </a:lnTo>
                    <a:lnTo>
                      <a:pt x="12036" y="1047"/>
                    </a:lnTo>
                    <a:lnTo>
                      <a:pt x="11916" y="775"/>
                    </a:lnTo>
                    <a:lnTo>
                      <a:pt x="11879" y="555"/>
                    </a:lnTo>
                    <a:lnTo>
                      <a:pt x="11834" y="349"/>
                    </a:lnTo>
                    <a:lnTo>
                      <a:pt x="11879" y="64"/>
                    </a:lnTo>
                    <a:lnTo>
                      <a:pt x="11879" y="0"/>
                    </a:lnTo>
                    <a:lnTo>
                      <a:pt x="11751" y="349"/>
                    </a:lnTo>
                    <a:lnTo>
                      <a:pt x="11669" y="633"/>
                    </a:lnTo>
                    <a:lnTo>
                      <a:pt x="11669" y="982"/>
                    </a:lnTo>
                    <a:lnTo>
                      <a:pt x="11751" y="1266"/>
                    </a:lnTo>
                    <a:lnTo>
                      <a:pt x="11916" y="1551"/>
                    </a:lnTo>
                    <a:lnTo>
                      <a:pt x="12119" y="1822"/>
                    </a:lnTo>
                    <a:lnTo>
                      <a:pt x="12366" y="2107"/>
                    </a:lnTo>
                    <a:lnTo>
                      <a:pt x="12651" y="2391"/>
                    </a:lnTo>
                    <a:lnTo>
                      <a:pt x="13018" y="2675"/>
                    </a:lnTo>
                    <a:lnTo>
                      <a:pt x="13423" y="2947"/>
                    </a:lnTo>
                    <a:lnTo>
                      <a:pt x="14277" y="3451"/>
                    </a:lnTo>
                    <a:lnTo>
                      <a:pt x="15289" y="4007"/>
                    </a:lnTo>
                    <a:lnTo>
                      <a:pt x="16353" y="4498"/>
                    </a:lnTo>
                    <a:lnTo>
                      <a:pt x="17125" y="4924"/>
                    </a:lnTo>
                    <a:lnTo>
                      <a:pt x="17852" y="5273"/>
                    </a:lnTo>
                    <a:lnTo>
                      <a:pt x="18467" y="5622"/>
                    </a:lnTo>
                    <a:lnTo>
                      <a:pt x="19036" y="5971"/>
                    </a:lnTo>
                    <a:lnTo>
                      <a:pt x="19523" y="6256"/>
                    </a:lnTo>
                    <a:lnTo>
                      <a:pt x="19928" y="6540"/>
                    </a:lnTo>
                    <a:lnTo>
                      <a:pt x="20295" y="6825"/>
                    </a:lnTo>
                    <a:lnTo>
                      <a:pt x="20535" y="7031"/>
                    </a:lnTo>
                    <a:lnTo>
                      <a:pt x="20745" y="7238"/>
                    </a:lnTo>
                    <a:lnTo>
                      <a:pt x="20865" y="7458"/>
                    </a:lnTo>
                    <a:lnTo>
                      <a:pt x="20947" y="7665"/>
                    </a:lnTo>
                    <a:lnTo>
                      <a:pt x="20985" y="7949"/>
                    </a:lnTo>
                    <a:lnTo>
                      <a:pt x="20947" y="8298"/>
                    </a:lnTo>
                    <a:lnTo>
                      <a:pt x="20865" y="8583"/>
                    </a:lnTo>
                    <a:lnTo>
                      <a:pt x="20700" y="8932"/>
                    </a:lnTo>
                    <a:lnTo>
                      <a:pt x="20460" y="9216"/>
                    </a:lnTo>
                    <a:lnTo>
                      <a:pt x="20175" y="9500"/>
                    </a:lnTo>
                    <a:lnTo>
                      <a:pt x="19808" y="9772"/>
                    </a:lnTo>
                    <a:lnTo>
                      <a:pt x="19404" y="10056"/>
                    </a:lnTo>
                    <a:lnTo>
                      <a:pt x="18954" y="10341"/>
                    </a:lnTo>
                    <a:lnTo>
                      <a:pt x="18422" y="10625"/>
                    </a:lnTo>
                    <a:lnTo>
                      <a:pt x="17852" y="10896"/>
                    </a:lnTo>
                    <a:lnTo>
                      <a:pt x="17245" y="11181"/>
                    </a:lnTo>
                    <a:lnTo>
                      <a:pt x="16593" y="11465"/>
                    </a:lnTo>
                    <a:lnTo>
                      <a:pt x="15214" y="12021"/>
                    </a:lnTo>
                    <a:lnTo>
                      <a:pt x="13663" y="12654"/>
                    </a:lnTo>
                    <a:lnTo>
                      <a:pt x="12036" y="13365"/>
                    </a:lnTo>
                    <a:lnTo>
                      <a:pt x="10327" y="14141"/>
                    </a:lnTo>
                    <a:lnTo>
                      <a:pt x="8581" y="15046"/>
                    </a:lnTo>
                    <a:lnTo>
                      <a:pt x="6835" y="16041"/>
                    </a:lnTo>
                    <a:lnTo>
                      <a:pt x="5043" y="17166"/>
                    </a:lnTo>
                    <a:lnTo>
                      <a:pt x="3297" y="18497"/>
                    </a:lnTo>
                    <a:lnTo>
                      <a:pt x="1626" y="19971"/>
                    </a:lnTo>
                    <a:lnTo>
                      <a:pt x="0" y="21600"/>
                    </a:lnTo>
                    <a:lnTo>
                      <a:pt x="2645" y="21600"/>
                    </a:lnTo>
                    <a:lnTo>
                      <a:pt x="4152" y="20255"/>
                    </a:lnTo>
                    <a:lnTo>
                      <a:pt x="5651" y="18988"/>
                    </a:lnTo>
                    <a:lnTo>
                      <a:pt x="7157" y="17941"/>
                    </a:lnTo>
                    <a:lnTo>
                      <a:pt x="8581" y="16946"/>
                    </a:lnTo>
                    <a:lnTo>
                      <a:pt x="10005" y="16041"/>
                    </a:lnTo>
                    <a:lnTo>
                      <a:pt x="11384" y="15330"/>
                    </a:lnTo>
                    <a:lnTo>
                      <a:pt x="12688" y="14632"/>
                    </a:lnTo>
                    <a:lnTo>
                      <a:pt x="13947" y="13999"/>
                    </a:lnTo>
                    <a:lnTo>
                      <a:pt x="15131" y="13508"/>
                    </a:lnTo>
                    <a:lnTo>
                      <a:pt x="16226" y="13016"/>
                    </a:lnTo>
                    <a:lnTo>
                      <a:pt x="17245" y="12590"/>
                    </a:lnTo>
                    <a:lnTo>
                      <a:pt x="18182" y="12241"/>
                    </a:lnTo>
                    <a:lnTo>
                      <a:pt x="18991" y="11814"/>
                    </a:lnTo>
                    <a:lnTo>
                      <a:pt x="19681" y="11530"/>
                    </a:lnTo>
                    <a:lnTo>
                      <a:pt x="20250" y="11181"/>
                    </a:lnTo>
                    <a:lnTo>
                      <a:pt x="20700" y="10832"/>
                    </a:lnTo>
                    <a:lnTo>
                      <a:pt x="20985" y="10547"/>
                    </a:lnTo>
                    <a:lnTo>
                      <a:pt x="21187" y="10263"/>
                    </a:lnTo>
                    <a:lnTo>
                      <a:pt x="21352" y="9914"/>
                    </a:lnTo>
                    <a:lnTo>
                      <a:pt x="21472" y="9630"/>
                    </a:lnTo>
                    <a:lnTo>
                      <a:pt x="21555" y="9358"/>
                    </a:lnTo>
                    <a:lnTo>
                      <a:pt x="21600" y="9074"/>
                    </a:lnTo>
                    <a:lnTo>
                      <a:pt x="21555" y="8505"/>
                    </a:lnTo>
                    <a:lnTo>
                      <a:pt x="21390" y="8014"/>
                    </a:lnTo>
                    <a:lnTo>
                      <a:pt x="21232" y="7600"/>
                    </a:lnTo>
                    <a:lnTo>
                      <a:pt x="20985" y="7238"/>
                    </a:lnTo>
                    <a:lnTo>
                      <a:pt x="20783" y="7031"/>
                    </a:lnTo>
                    <a:close/>
                  </a:path>
                </a:pathLst>
              </a:custGeom>
              <a:gradFill rotWithShape="0">
                <a:gsLst>
                  <a:gs pos="0">
                    <a:srgbClr val="002E8B"/>
                  </a:gs>
                  <a:gs pos="100000">
                    <a:srgbClr val="003399"/>
                  </a:gs>
                </a:gsLst>
                <a:lin ang="0"/>
              </a:gra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solidFill>
                    <a:srgbClr val="FFFFFF"/>
                  </a:solidFill>
                  <a:latin typeface="Garamond" charset="0"/>
                  <a:cs typeface="Garamond" charset="0"/>
                  <a:sym typeface="Garamond" charset="0"/>
                </a:endParaRPr>
              </a:p>
            </p:txBody>
          </p:sp>
          <p:sp>
            <p:nvSpPr>
              <p:cNvPr id="1028" name="AutoShape 4"/>
              <p:cNvSpPr>
                <a:spLocks/>
              </p:cNvSpPr>
              <p:nvPr/>
            </p:nvSpPr>
            <p:spPr bwMode="auto">
              <a:xfrm>
                <a:off x="3876675" y="700087"/>
                <a:ext cx="1998663" cy="12874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6379"/>
                    </a:moveTo>
                    <a:lnTo>
                      <a:pt x="21411" y="15660"/>
                    </a:lnTo>
                    <a:lnTo>
                      <a:pt x="21222" y="15074"/>
                    </a:lnTo>
                    <a:lnTo>
                      <a:pt x="20862" y="14355"/>
                    </a:lnTo>
                    <a:lnTo>
                      <a:pt x="20381" y="13769"/>
                    </a:lnTo>
                    <a:lnTo>
                      <a:pt x="19266" y="12757"/>
                    </a:lnTo>
                    <a:lnTo>
                      <a:pt x="17877" y="11745"/>
                    </a:lnTo>
                    <a:lnTo>
                      <a:pt x="16195" y="10866"/>
                    </a:lnTo>
                    <a:lnTo>
                      <a:pt x="14428" y="10147"/>
                    </a:lnTo>
                    <a:lnTo>
                      <a:pt x="12472" y="9268"/>
                    </a:lnTo>
                    <a:lnTo>
                      <a:pt x="8561" y="7830"/>
                    </a:lnTo>
                    <a:lnTo>
                      <a:pt x="6708" y="6951"/>
                    </a:lnTo>
                    <a:lnTo>
                      <a:pt x="4941" y="6099"/>
                    </a:lnTo>
                    <a:lnTo>
                      <a:pt x="3345" y="5220"/>
                    </a:lnTo>
                    <a:lnTo>
                      <a:pt x="2041" y="4048"/>
                    </a:lnTo>
                    <a:lnTo>
                      <a:pt x="926" y="2903"/>
                    </a:lnTo>
                    <a:lnTo>
                      <a:pt x="566" y="2317"/>
                    </a:lnTo>
                    <a:lnTo>
                      <a:pt x="274" y="1598"/>
                    </a:lnTo>
                    <a:lnTo>
                      <a:pt x="85" y="878"/>
                    </a:lnTo>
                    <a:lnTo>
                      <a:pt x="0" y="0"/>
                    </a:lnTo>
                    <a:lnTo>
                      <a:pt x="0" y="1012"/>
                    </a:lnTo>
                    <a:lnTo>
                      <a:pt x="85" y="1598"/>
                    </a:lnTo>
                    <a:lnTo>
                      <a:pt x="274" y="2317"/>
                    </a:lnTo>
                    <a:lnTo>
                      <a:pt x="566" y="3036"/>
                    </a:lnTo>
                    <a:lnTo>
                      <a:pt x="926" y="3781"/>
                    </a:lnTo>
                    <a:lnTo>
                      <a:pt x="1492" y="4634"/>
                    </a:lnTo>
                    <a:lnTo>
                      <a:pt x="2144" y="5513"/>
                    </a:lnTo>
                    <a:lnTo>
                      <a:pt x="3071" y="6392"/>
                    </a:lnTo>
                    <a:lnTo>
                      <a:pt x="4186" y="7404"/>
                    </a:lnTo>
                    <a:lnTo>
                      <a:pt x="5593" y="8256"/>
                    </a:lnTo>
                    <a:lnTo>
                      <a:pt x="7171" y="9268"/>
                    </a:lnTo>
                    <a:lnTo>
                      <a:pt x="9024" y="10147"/>
                    </a:lnTo>
                    <a:lnTo>
                      <a:pt x="11271" y="11026"/>
                    </a:lnTo>
                    <a:lnTo>
                      <a:pt x="12850" y="11585"/>
                    </a:lnTo>
                    <a:lnTo>
                      <a:pt x="14239" y="12331"/>
                    </a:lnTo>
                    <a:lnTo>
                      <a:pt x="15457" y="13050"/>
                    </a:lnTo>
                    <a:lnTo>
                      <a:pt x="16573" y="13636"/>
                    </a:lnTo>
                    <a:lnTo>
                      <a:pt x="17413" y="14355"/>
                    </a:lnTo>
                    <a:lnTo>
                      <a:pt x="18065" y="15074"/>
                    </a:lnTo>
                    <a:lnTo>
                      <a:pt x="18528" y="15793"/>
                    </a:lnTo>
                    <a:lnTo>
                      <a:pt x="18906" y="16512"/>
                    </a:lnTo>
                    <a:lnTo>
                      <a:pt x="19077" y="17258"/>
                    </a:lnTo>
                    <a:lnTo>
                      <a:pt x="19180" y="17977"/>
                    </a:lnTo>
                    <a:lnTo>
                      <a:pt x="19077" y="18563"/>
                    </a:lnTo>
                    <a:lnTo>
                      <a:pt x="18803" y="19282"/>
                    </a:lnTo>
                    <a:lnTo>
                      <a:pt x="18528" y="19868"/>
                    </a:lnTo>
                    <a:lnTo>
                      <a:pt x="18065" y="20428"/>
                    </a:lnTo>
                    <a:lnTo>
                      <a:pt x="16761" y="21599"/>
                    </a:lnTo>
                    <a:lnTo>
                      <a:pt x="17962" y="21014"/>
                    </a:lnTo>
                    <a:lnTo>
                      <a:pt x="18992" y="20428"/>
                    </a:lnTo>
                    <a:lnTo>
                      <a:pt x="19832" y="19868"/>
                    </a:lnTo>
                    <a:lnTo>
                      <a:pt x="20570" y="19282"/>
                    </a:lnTo>
                    <a:lnTo>
                      <a:pt x="21033" y="18696"/>
                    </a:lnTo>
                    <a:lnTo>
                      <a:pt x="21411" y="17977"/>
                    </a:lnTo>
                    <a:lnTo>
                      <a:pt x="21599" y="17258"/>
                    </a:lnTo>
                    <a:lnTo>
                      <a:pt x="21599" y="16379"/>
                    </a:lnTo>
                    <a:close/>
                  </a:path>
                </a:pathLst>
              </a:custGeom>
              <a:gradFill rotWithShape="0">
                <a:gsLst>
                  <a:gs pos="0">
                    <a:srgbClr val="002E8B"/>
                  </a:gs>
                  <a:gs pos="100000">
                    <a:srgbClr val="003399"/>
                  </a:gs>
                </a:gsLst>
                <a:lin ang="2700000"/>
              </a:gra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solidFill>
                    <a:srgbClr val="FFFFFF"/>
                  </a:solidFill>
                  <a:latin typeface="Garamond" charset="0"/>
                  <a:cs typeface="Garamond" charset="0"/>
                  <a:sym typeface="Garamond" charset="0"/>
                </a:endParaRPr>
              </a:p>
            </p:txBody>
          </p:sp>
          <p:sp>
            <p:nvSpPr>
              <p:cNvPr id="1029" name="AutoShape 5"/>
              <p:cNvSpPr>
                <a:spLocks/>
              </p:cNvSpPr>
              <p:nvPr/>
            </p:nvSpPr>
            <p:spPr bwMode="auto">
              <a:xfrm>
                <a:off x="1860550" y="1771650"/>
                <a:ext cx="4522788" cy="1538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697" y="21354"/>
                    </a:moveTo>
                    <a:lnTo>
                      <a:pt x="0" y="21599"/>
                    </a:lnTo>
                    <a:lnTo>
                      <a:pt x="2964" y="21599"/>
                    </a:lnTo>
                    <a:lnTo>
                      <a:pt x="3290" y="21109"/>
                    </a:lnTo>
                    <a:lnTo>
                      <a:pt x="3661" y="20373"/>
                    </a:lnTo>
                    <a:lnTo>
                      <a:pt x="4200" y="19526"/>
                    </a:lnTo>
                    <a:lnTo>
                      <a:pt x="4814" y="18679"/>
                    </a:lnTo>
                    <a:lnTo>
                      <a:pt x="5511" y="17699"/>
                    </a:lnTo>
                    <a:lnTo>
                      <a:pt x="6338" y="16606"/>
                    </a:lnTo>
                    <a:lnTo>
                      <a:pt x="7285" y="15514"/>
                    </a:lnTo>
                    <a:lnTo>
                      <a:pt x="8354" y="14310"/>
                    </a:lnTo>
                    <a:lnTo>
                      <a:pt x="9545" y="12973"/>
                    </a:lnTo>
                    <a:lnTo>
                      <a:pt x="10864" y="11635"/>
                    </a:lnTo>
                    <a:lnTo>
                      <a:pt x="12304" y="10298"/>
                    </a:lnTo>
                    <a:lnTo>
                      <a:pt x="13866" y="8983"/>
                    </a:lnTo>
                    <a:lnTo>
                      <a:pt x="15595" y="7645"/>
                    </a:lnTo>
                    <a:lnTo>
                      <a:pt x="17445" y="6308"/>
                    </a:lnTo>
                    <a:lnTo>
                      <a:pt x="19461" y="4970"/>
                    </a:lnTo>
                    <a:lnTo>
                      <a:pt x="21600" y="3633"/>
                    </a:lnTo>
                    <a:lnTo>
                      <a:pt x="21600" y="0"/>
                    </a:lnTo>
                    <a:lnTo>
                      <a:pt x="21357" y="356"/>
                    </a:lnTo>
                    <a:lnTo>
                      <a:pt x="21023" y="735"/>
                    </a:lnTo>
                    <a:lnTo>
                      <a:pt x="20614" y="1203"/>
                    </a:lnTo>
                    <a:lnTo>
                      <a:pt x="20076" y="1694"/>
                    </a:lnTo>
                    <a:lnTo>
                      <a:pt x="19499" y="2184"/>
                    </a:lnTo>
                    <a:lnTo>
                      <a:pt x="18885" y="2674"/>
                    </a:lnTo>
                    <a:lnTo>
                      <a:pt x="18188" y="3276"/>
                    </a:lnTo>
                    <a:lnTo>
                      <a:pt x="17445" y="3767"/>
                    </a:lnTo>
                    <a:lnTo>
                      <a:pt x="14321" y="6174"/>
                    </a:lnTo>
                    <a:lnTo>
                      <a:pt x="12797" y="7266"/>
                    </a:lnTo>
                    <a:lnTo>
                      <a:pt x="12054" y="7891"/>
                    </a:lnTo>
                    <a:lnTo>
                      <a:pt x="11395" y="8492"/>
                    </a:lnTo>
                    <a:lnTo>
                      <a:pt x="8392" y="11279"/>
                    </a:lnTo>
                    <a:lnTo>
                      <a:pt x="6914" y="12861"/>
                    </a:lnTo>
                    <a:lnTo>
                      <a:pt x="5511" y="14422"/>
                    </a:lnTo>
                    <a:lnTo>
                      <a:pt x="4154" y="16004"/>
                    </a:lnTo>
                    <a:lnTo>
                      <a:pt x="2881" y="17699"/>
                    </a:lnTo>
                    <a:lnTo>
                      <a:pt x="1728" y="19526"/>
                    </a:lnTo>
                    <a:lnTo>
                      <a:pt x="697" y="21354"/>
                    </a:lnTo>
                    <a:close/>
                  </a:path>
                </a:pathLst>
              </a:custGeom>
              <a:gradFill rotWithShape="0">
                <a:gsLst>
                  <a:gs pos="0">
                    <a:srgbClr val="003399"/>
                  </a:gs>
                  <a:gs pos="100000">
                    <a:srgbClr val="002A7D"/>
                  </a:gs>
                </a:gsLst>
                <a:lin ang="5400000"/>
              </a:gra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solidFill>
                    <a:srgbClr val="FFFFFF"/>
                  </a:solidFill>
                  <a:latin typeface="Garamond" charset="0"/>
                  <a:cs typeface="Garamond" charset="0"/>
                  <a:sym typeface="Garamond" charset="0"/>
                </a:endParaRPr>
              </a:p>
            </p:txBody>
          </p:sp>
          <p:sp>
            <p:nvSpPr>
              <p:cNvPr id="1030" name="AutoShape 6"/>
              <p:cNvSpPr>
                <a:spLocks/>
              </p:cNvSpPr>
              <p:nvPr/>
            </p:nvSpPr>
            <p:spPr bwMode="auto">
              <a:xfrm>
                <a:off x="1619250" y="0"/>
                <a:ext cx="4773613" cy="3309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250" y="4568"/>
                    </a:moveTo>
                    <a:lnTo>
                      <a:pt x="10293" y="4910"/>
                    </a:lnTo>
                    <a:lnTo>
                      <a:pt x="10372" y="5190"/>
                    </a:lnTo>
                    <a:lnTo>
                      <a:pt x="10487" y="5469"/>
                    </a:lnTo>
                    <a:lnTo>
                      <a:pt x="10645" y="5697"/>
                    </a:lnTo>
                    <a:lnTo>
                      <a:pt x="11069" y="6143"/>
                    </a:lnTo>
                    <a:lnTo>
                      <a:pt x="11658" y="6599"/>
                    </a:lnTo>
                    <a:lnTo>
                      <a:pt x="12319" y="6941"/>
                    </a:lnTo>
                    <a:lnTo>
                      <a:pt x="13059" y="7272"/>
                    </a:lnTo>
                    <a:lnTo>
                      <a:pt x="13842" y="7614"/>
                    </a:lnTo>
                    <a:lnTo>
                      <a:pt x="15479" y="8173"/>
                    </a:lnTo>
                    <a:lnTo>
                      <a:pt x="16298" y="8515"/>
                    </a:lnTo>
                    <a:lnTo>
                      <a:pt x="17038" y="8795"/>
                    </a:lnTo>
                    <a:lnTo>
                      <a:pt x="17699" y="9137"/>
                    </a:lnTo>
                    <a:lnTo>
                      <a:pt x="18324" y="9530"/>
                    </a:lnTo>
                    <a:lnTo>
                      <a:pt x="18791" y="9924"/>
                    </a:lnTo>
                    <a:lnTo>
                      <a:pt x="18949" y="10152"/>
                    </a:lnTo>
                    <a:lnTo>
                      <a:pt x="19100" y="10432"/>
                    </a:lnTo>
                    <a:lnTo>
                      <a:pt x="19222" y="10660"/>
                    </a:lnTo>
                    <a:lnTo>
                      <a:pt x="19258" y="10939"/>
                    </a:lnTo>
                    <a:lnTo>
                      <a:pt x="19258" y="11219"/>
                    </a:lnTo>
                    <a:lnTo>
                      <a:pt x="19222" y="11447"/>
                    </a:lnTo>
                    <a:lnTo>
                      <a:pt x="19143" y="11675"/>
                    </a:lnTo>
                    <a:lnTo>
                      <a:pt x="18985" y="11903"/>
                    </a:lnTo>
                    <a:lnTo>
                      <a:pt x="18791" y="12120"/>
                    </a:lnTo>
                    <a:lnTo>
                      <a:pt x="18554" y="12296"/>
                    </a:lnTo>
                    <a:lnTo>
                      <a:pt x="18281" y="12514"/>
                    </a:lnTo>
                    <a:lnTo>
                      <a:pt x="17972" y="12690"/>
                    </a:lnTo>
                    <a:lnTo>
                      <a:pt x="17584" y="12856"/>
                    </a:lnTo>
                    <a:lnTo>
                      <a:pt x="17153" y="13022"/>
                    </a:lnTo>
                    <a:lnTo>
                      <a:pt x="16722" y="13198"/>
                    </a:lnTo>
                    <a:lnTo>
                      <a:pt x="16219" y="13364"/>
                    </a:lnTo>
                    <a:lnTo>
                      <a:pt x="15127" y="13757"/>
                    </a:lnTo>
                    <a:lnTo>
                      <a:pt x="13878" y="14213"/>
                    </a:lnTo>
                    <a:lnTo>
                      <a:pt x="12513" y="14721"/>
                    </a:lnTo>
                    <a:lnTo>
                      <a:pt x="10997" y="15280"/>
                    </a:lnTo>
                    <a:lnTo>
                      <a:pt x="9395" y="15953"/>
                    </a:lnTo>
                    <a:lnTo>
                      <a:pt x="7678" y="16751"/>
                    </a:lnTo>
                    <a:lnTo>
                      <a:pt x="5890" y="17704"/>
                    </a:lnTo>
                    <a:lnTo>
                      <a:pt x="3979" y="18833"/>
                    </a:lnTo>
                    <a:lnTo>
                      <a:pt x="2025" y="20128"/>
                    </a:lnTo>
                    <a:lnTo>
                      <a:pt x="0" y="21600"/>
                    </a:lnTo>
                    <a:lnTo>
                      <a:pt x="1091" y="21600"/>
                    </a:lnTo>
                    <a:lnTo>
                      <a:pt x="1752" y="21486"/>
                    </a:lnTo>
                    <a:lnTo>
                      <a:pt x="2772" y="20636"/>
                    </a:lnTo>
                    <a:lnTo>
                      <a:pt x="3857" y="19787"/>
                    </a:lnTo>
                    <a:lnTo>
                      <a:pt x="5028" y="18999"/>
                    </a:lnTo>
                    <a:lnTo>
                      <a:pt x="6314" y="18264"/>
                    </a:lnTo>
                    <a:lnTo>
                      <a:pt x="7642" y="17538"/>
                    </a:lnTo>
                    <a:lnTo>
                      <a:pt x="9043" y="16803"/>
                    </a:lnTo>
                    <a:lnTo>
                      <a:pt x="11931" y="15508"/>
                    </a:lnTo>
                    <a:lnTo>
                      <a:pt x="12556" y="15228"/>
                    </a:lnTo>
                    <a:lnTo>
                      <a:pt x="13253" y="14938"/>
                    </a:lnTo>
                    <a:lnTo>
                      <a:pt x="14696" y="14431"/>
                    </a:lnTo>
                    <a:lnTo>
                      <a:pt x="17656" y="13312"/>
                    </a:lnTo>
                    <a:lnTo>
                      <a:pt x="18324" y="13084"/>
                    </a:lnTo>
                    <a:lnTo>
                      <a:pt x="18985" y="12804"/>
                    </a:lnTo>
                    <a:lnTo>
                      <a:pt x="19610" y="12576"/>
                    </a:lnTo>
                    <a:lnTo>
                      <a:pt x="20156" y="12348"/>
                    </a:lnTo>
                    <a:lnTo>
                      <a:pt x="20658" y="12120"/>
                    </a:lnTo>
                    <a:lnTo>
                      <a:pt x="21054" y="11903"/>
                    </a:lnTo>
                    <a:lnTo>
                      <a:pt x="21362" y="11727"/>
                    </a:lnTo>
                    <a:lnTo>
                      <a:pt x="21599" y="11561"/>
                    </a:lnTo>
                    <a:lnTo>
                      <a:pt x="21599" y="9023"/>
                    </a:lnTo>
                    <a:lnTo>
                      <a:pt x="21125" y="8909"/>
                    </a:lnTo>
                    <a:lnTo>
                      <a:pt x="20544" y="8743"/>
                    </a:lnTo>
                    <a:lnTo>
                      <a:pt x="19919" y="8567"/>
                    </a:lnTo>
                    <a:lnTo>
                      <a:pt x="19179" y="8349"/>
                    </a:lnTo>
                    <a:lnTo>
                      <a:pt x="18439" y="8122"/>
                    </a:lnTo>
                    <a:lnTo>
                      <a:pt x="17656" y="7842"/>
                    </a:lnTo>
                    <a:lnTo>
                      <a:pt x="16097" y="7272"/>
                    </a:lnTo>
                    <a:lnTo>
                      <a:pt x="15357" y="6941"/>
                    </a:lnTo>
                    <a:lnTo>
                      <a:pt x="14696" y="6599"/>
                    </a:lnTo>
                    <a:lnTo>
                      <a:pt x="14071" y="6257"/>
                    </a:lnTo>
                    <a:lnTo>
                      <a:pt x="13526" y="5863"/>
                    </a:lnTo>
                    <a:lnTo>
                      <a:pt x="13102" y="5532"/>
                    </a:lnTo>
                    <a:lnTo>
                      <a:pt x="12786" y="5128"/>
                    </a:lnTo>
                    <a:lnTo>
                      <a:pt x="12707" y="4910"/>
                    </a:lnTo>
                    <a:lnTo>
                      <a:pt x="12628" y="4734"/>
                    </a:lnTo>
                    <a:lnTo>
                      <a:pt x="12592" y="4516"/>
                    </a:lnTo>
                    <a:lnTo>
                      <a:pt x="12628" y="4340"/>
                    </a:lnTo>
                    <a:lnTo>
                      <a:pt x="12786" y="3947"/>
                    </a:lnTo>
                    <a:lnTo>
                      <a:pt x="13023" y="3553"/>
                    </a:lnTo>
                    <a:lnTo>
                      <a:pt x="13375" y="3273"/>
                    </a:lnTo>
                    <a:lnTo>
                      <a:pt x="13799" y="2993"/>
                    </a:lnTo>
                    <a:lnTo>
                      <a:pt x="14265" y="2766"/>
                    </a:lnTo>
                    <a:lnTo>
                      <a:pt x="14811" y="2538"/>
                    </a:lnTo>
                    <a:lnTo>
                      <a:pt x="16061" y="2206"/>
                    </a:lnTo>
                    <a:lnTo>
                      <a:pt x="17462" y="1864"/>
                    </a:lnTo>
                    <a:lnTo>
                      <a:pt x="18870" y="1636"/>
                    </a:lnTo>
                    <a:lnTo>
                      <a:pt x="20307" y="1294"/>
                    </a:lnTo>
                    <a:lnTo>
                      <a:pt x="20975" y="1129"/>
                    </a:lnTo>
                    <a:lnTo>
                      <a:pt x="21599" y="901"/>
                    </a:lnTo>
                    <a:lnTo>
                      <a:pt x="21599" y="0"/>
                    </a:lnTo>
                    <a:lnTo>
                      <a:pt x="20896" y="227"/>
                    </a:lnTo>
                    <a:lnTo>
                      <a:pt x="20077" y="455"/>
                    </a:lnTo>
                    <a:lnTo>
                      <a:pt x="19222" y="683"/>
                    </a:lnTo>
                    <a:lnTo>
                      <a:pt x="18324" y="849"/>
                    </a:lnTo>
                    <a:lnTo>
                      <a:pt x="16413" y="1243"/>
                    </a:lnTo>
                    <a:lnTo>
                      <a:pt x="15479" y="1408"/>
                    </a:lnTo>
                    <a:lnTo>
                      <a:pt x="14581" y="1636"/>
                    </a:lnTo>
                    <a:lnTo>
                      <a:pt x="13684" y="1802"/>
                    </a:lnTo>
                    <a:lnTo>
                      <a:pt x="12865" y="2092"/>
                    </a:lnTo>
                    <a:lnTo>
                      <a:pt x="12125" y="2372"/>
                    </a:lnTo>
                    <a:lnTo>
                      <a:pt x="11500" y="2703"/>
                    </a:lnTo>
                    <a:lnTo>
                      <a:pt x="10954" y="3107"/>
                    </a:lnTo>
                    <a:lnTo>
                      <a:pt x="10566" y="3501"/>
                    </a:lnTo>
                    <a:lnTo>
                      <a:pt x="10451" y="3719"/>
                    </a:lnTo>
                    <a:lnTo>
                      <a:pt x="10329" y="4009"/>
                    </a:lnTo>
                    <a:lnTo>
                      <a:pt x="10250" y="4288"/>
                    </a:lnTo>
                    <a:lnTo>
                      <a:pt x="10250" y="4568"/>
                    </a:lnTo>
                    <a:close/>
                  </a:path>
                </a:pathLst>
              </a:custGeom>
              <a:solidFill>
                <a:srgbClr val="003399"/>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solidFill>
                    <a:srgbClr val="FFFFFF"/>
                  </a:solidFill>
                  <a:latin typeface="Garamond" charset="0"/>
                  <a:cs typeface="Garamond" charset="0"/>
                  <a:sym typeface="Garamond" charset="0"/>
                </a:endParaRPr>
              </a:p>
            </p:txBody>
          </p:sp>
          <p:sp>
            <p:nvSpPr>
              <p:cNvPr id="1031" name="AutoShape 7"/>
              <p:cNvSpPr>
                <a:spLocks/>
              </p:cNvSpPr>
              <p:nvPr/>
            </p:nvSpPr>
            <p:spPr bwMode="auto">
              <a:xfrm>
                <a:off x="4402137" y="138112"/>
                <a:ext cx="1981201" cy="855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3304"/>
                    </a:moveTo>
                    <a:lnTo>
                      <a:pt x="0" y="14426"/>
                    </a:lnTo>
                    <a:lnTo>
                      <a:pt x="86" y="15508"/>
                    </a:lnTo>
                    <a:lnTo>
                      <a:pt x="467" y="16590"/>
                    </a:lnTo>
                    <a:lnTo>
                      <a:pt x="934" y="17472"/>
                    </a:lnTo>
                    <a:lnTo>
                      <a:pt x="1592" y="18554"/>
                    </a:lnTo>
                    <a:lnTo>
                      <a:pt x="2440" y="19636"/>
                    </a:lnTo>
                    <a:lnTo>
                      <a:pt x="3375" y="20517"/>
                    </a:lnTo>
                    <a:lnTo>
                      <a:pt x="4413" y="21599"/>
                    </a:lnTo>
                    <a:lnTo>
                      <a:pt x="3669" y="20718"/>
                    </a:lnTo>
                    <a:lnTo>
                      <a:pt x="3098" y="19636"/>
                    </a:lnTo>
                    <a:lnTo>
                      <a:pt x="2717" y="18754"/>
                    </a:lnTo>
                    <a:lnTo>
                      <a:pt x="2440" y="17913"/>
                    </a:lnTo>
                    <a:lnTo>
                      <a:pt x="2353" y="17031"/>
                    </a:lnTo>
                    <a:lnTo>
                      <a:pt x="2353" y="16149"/>
                    </a:lnTo>
                    <a:lnTo>
                      <a:pt x="2440" y="15268"/>
                    </a:lnTo>
                    <a:lnTo>
                      <a:pt x="3098" y="13745"/>
                    </a:lnTo>
                    <a:lnTo>
                      <a:pt x="3478" y="13104"/>
                    </a:lnTo>
                    <a:lnTo>
                      <a:pt x="4603" y="11781"/>
                    </a:lnTo>
                    <a:lnTo>
                      <a:pt x="6109" y="10499"/>
                    </a:lnTo>
                    <a:lnTo>
                      <a:pt x="7701" y="9377"/>
                    </a:lnTo>
                    <a:lnTo>
                      <a:pt x="9588" y="8535"/>
                    </a:lnTo>
                    <a:lnTo>
                      <a:pt x="11457" y="7654"/>
                    </a:lnTo>
                    <a:lnTo>
                      <a:pt x="15403" y="6131"/>
                    </a:lnTo>
                    <a:lnTo>
                      <a:pt x="17186" y="5450"/>
                    </a:lnTo>
                    <a:lnTo>
                      <a:pt x="18882" y="4808"/>
                    </a:lnTo>
                    <a:lnTo>
                      <a:pt x="20388" y="4608"/>
                    </a:lnTo>
                    <a:lnTo>
                      <a:pt x="21599" y="4167"/>
                    </a:lnTo>
                    <a:lnTo>
                      <a:pt x="21599" y="0"/>
                    </a:lnTo>
                    <a:lnTo>
                      <a:pt x="20094" y="881"/>
                    </a:lnTo>
                    <a:lnTo>
                      <a:pt x="18501" y="1522"/>
                    </a:lnTo>
                    <a:lnTo>
                      <a:pt x="15126" y="2845"/>
                    </a:lnTo>
                    <a:lnTo>
                      <a:pt x="11648" y="3726"/>
                    </a:lnTo>
                    <a:lnTo>
                      <a:pt x="8359" y="5049"/>
                    </a:lnTo>
                    <a:lnTo>
                      <a:pt x="6767" y="5690"/>
                    </a:lnTo>
                    <a:lnTo>
                      <a:pt x="5348" y="6331"/>
                    </a:lnTo>
                    <a:lnTo>
                      <a:pt x="3946" y="7213"/>
                    </a:lnTo>
                    <a:lnTo>
                      <a:pt x="2821" y="8094"/>
                    </a:lnTo>
                    <a:lnTo>
                      <a:pt x="1782" y="9176"/>
                    </a:lnTo>
                    <a:lnTo>
                      <a:pt x="934" y="10258"/>
                    </a:lnTo>
                    <a:lnTo>
                      <a:pt x="380" y="11781"/>
                    </a:lnTo>
                    <a:lnTo>
                      <a:pt x="0" y="13304"/>
                    </a:lnTo>
                    <a:close/>
                  </a:path>
                </a:pathLst>
              </a:custGeom>
              <a:gradFill rotWithShape="0">
                <a:gsLst>
                  <a:gs pos="0">
                    <a:srgbClr val="003399"/>
                  </a:gs>
                  <a:gs pos="100000">
                    <a:srgbClr val="002D86"/>
                  </a:gs>
                </a:gsLst>
                <a:lin ang="2700000"/>
              </a:gra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solidFill>
                    <a:srgbClr val="FFFFFF"/>
                  </a:solidFill>
                  <a:latin typeface="Garamond" charset="0"/>
                  <a:cs typeface="Garamond" charset="0"/>
                  <a:sym typeface="Garamond" charset="0"/>
                </a:endParaRPr>
              </a:p>
            </p:txBody>
          </p:sp>
        </p:grpSp>
        <p:sp>
          <p:nvSpPr>
            <p:cNvPr id="1032" name="AutoShape 8"/>
            <p:cNvSpPr>
              <a:spLocks/>
            </p:cNvSpPr>
            <p:nvPr/>
          </p:nvSpPr>
          <p:spPr bwMode="auto">
            <a:xfrm>
              <a:off x="5273675" y="2128837"/>
              <a:ext cx="2897188" cy="24399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7253" y="15997"/>
                  </a:moveTo>
                  <a:lnTo>
                    <a:pt x="9238" y="15600"/>
                  </a:lnTo>
                  <a:lnTo>
                    <a:pt x="11082" y="15203"/>
                  </a:lnTo>
                  <a:lnTo>
                    <a:pt x="12766" y="14880"/>
                  </a:lnTo>
                  <a:lnTo>
                    <a:pt x="14299" y="14483"/>
                  </a:lnTo>
                  <a:lnTo>
                    <a:pt x="15673" y="14071"/>
                  </a:lnTo>
                  <a:lnTo>
                    <a:pt x="16896" y="13674"/>
                  </a:lnTo>
                  <a:lnTo>
                    <a:pt x="18025" y="13189"/>
                  </a:lnTo>
                  <a:lnTo>
                    <a:pt x="18937" y="12792"/>
                  </a:lnTo>
                  <a:lnTo>
                    <a:pt x="19756" y="12233"/>
                  </a:lnTo>
                  <a:lnTo>
                    <a:pt x="20424" y="11763"/>
                  </a:lnTo>
                  <a:lnTo>
                    <a:pt x="20885" y="11116"/>
                  </a:lnTo>
                  <a:lnTo>
                    <a:pt x="21289" y="10469"/>
                  </a:lnTo>
                  <a:lnTo>
                    <a:pt x="21496" y="9836"/>
                  </a:lnTo>
                  <a:lnTo>
                    <a:pt x="21599" y="9028"/>
                  </a:lnTo>
                  <a:lnTo>
                    <a:pt x="21543" y="8234"/>
                  </a:lnTo>
                  <a:lnTo>
                    <a:pt x="21345" y="7351"/>
                  </a:lnTo>
                  <a:lnTo>
                    <a:pt x="21082" y="6719"/>
                  </a:lnTo>
                  <a:lnTo>
                    <a:pt x="20678" y="5999"/>
                  </a:lnTo>
                  <a:lnTo>
                    <a:pt x="20170" y="5352"/>
                  </a:lnTo>
                  <a:lnTo>
                    <a:pt x="19558" y="4719"/>
                  </a:lnTo>
                  <a:lnTo>
                    <a:pt x="18890" y="4072"/>
                  </a:lnTo>
                  <a:lnTo>
                    <a:pt x="18128" y="3440"/>
                  </a:lnTo>
                  <a:lnTo>
                    <a:pt x="16642" y="2308"/>
                  </a:lnTo>
                  <a:lnTo>
                    <a:pt x="15880" y="1837"/>
                  </a:lnTo>
                  <a:lnTo>
                    <a:pt x="15165" y="1352"/>
                  </a:lnTo>
                  <a:lnTo>
                    <a:pt x="14450" y="955"/>
                  </a:lnTo>
                  <a:lnTo>
                    <a:pt x="13885" y="632"/>
                  </a:lnTo>
                  <a:lnTo>
                    <a:pt x="13377" y="397"/>
                  </a:lnTo>
                  <a:lnTo>
                    <a:pt x="13020" y="147"/>
                  </a:lnTo>
                  <a:lnTo>
                    <a:pt x="12766" y="73"/>
                  </a:lnTo>
                  <a:lnTo>
                    <a:pt x="12662" y="0"/>
                  </a:lnTo>
                  <a:lnTo>
                    <a:pt x="14092" y="794"/>
                  </a:lnTo>
                  <a:lnTo>
                    <a:pt x="15569" y="1749"/>
                  </a:lnTo>
                  <a:lnTo>
                    <a:pt x="16999" y="2720"/>
                  </a:lnTo>
                  <a:lnTo>
                    <a:pt x="18326" y="3749"/>
                  </a:lnTo>
                  <a:lnTo>
                    <a:pt x="18937" y="4234"/>
                  </a:lnTo>
                  <a:lnTo>
                    <a:pt x="19455" y="4793"/>
                  </a:lnTo>
                  <a:lnTo>
                    <a:pt x="19963" y="5352"/>
                  </a:lnTo>
                  <a:lnTo>
                    <a:pt x="20424" y="5910"/>
                  </a:lnTo>
                  <a:lnTo>
                    <a:pt x="20781" y="6469"/>
                  </a:lnTo>
                  <a:lnTo>
                    <a:pt x="21035" y="7028"/>
                  </a:lnTo>
                  <a:lnTo>
                    <a:pt x="21186" y="7675"/>
                  </a:lnTo>
                  <a:lnTo>
                    <a:pt x="21289" y="8234"/>
                  </a:lnTo>
                  <a:lnTo>
                    <a:pt x="21242" y="8792"/>
                  </a:lnTo>
                  <a:lnTo>
                    <a:pt x="21082" y="9351"/>
                  </a:lnTo>
                  <a:lnTo>
                    <a:pt x="20828" y="9836"/>
                  </a:lnTo>
                  <a:lnTo>
                    <a:pt x="20424" y="10322"/>
                  </a:lnTo>
                  <a:lnTo>
                    <a:pt x="19963" y="10719"/>
                  </a:lnTo>
                  <a:lnTo>
                    <a:pt x="19398" y="11116"/>
                  </a:lnTo>
                  <a:lnTo>
                    <a:pt x="18787" y="11439"/>
                  </a:lnTo>
                  <a:lnTo>
                    <a:pt x="18072" y="11763"/>
                  </a:lnTo>
                  <a:lnTo>
                    <a:pt x="17253" y="12071"/>
                  </a:lnTo>
                  <a:lnTo>
                    <a:pt x="16444" y="12395"/>
                  </a:lnTo>
                  <a:lnTo>
                    <a:pt x="14600" y="12880"/>
                  </a:lnTo>
                  <a:lnTo>
                    <a:pt x="12709" y="13351"/>
                  </a:lnTo>
                  <a:lnTo>
                    <a:pt x="10668" y="13836"/>
                  </a:lnTo>
                  <a:lnTo>
                    <a:pt x="8683" y="14233"/>
                  </a:lnTo>
                  <a:lnTo>
                    <a:pt x="6735" y="14630"/>
                  </a:lnTo>
                  <a:lnTo>
                    <a:pt x="4901" y="15115"/>
                  </a:lnTo>
                  <a:lnTo>
                    <a:pt x="4082" y="15350"/>
                  </a:lnTo>
                  <a:lnTo>
                    <a:pt x="3320" y="15674"/>
                  </a:lnTo>
                  <a:lnTo>
                    <a:pt x="2605" y="15909"/>
                  </a:lnTo>
                  <a:lnTo>
                    <a:pt x="1937" y="16233"/>
                  </a:lnTo>
                  <a:lnTo>
                    <a:pt x="1382" y="16556"/>
                  </a:lnTo>
                  <a:lnTo>
                    <a:pt x="865" y="16880"/>
                  </a:lnTo>
                  <a:lnTo>
                    <a:pt x="508" y="17277"/>
                  </a:lnTo>
                  <a:lnTo>
                    <a:pt x="206" y="17674"/>
                  </a:lnTo>
                  <a:lnTo>
                    <a:pt x="56" y="18071"/>
                  </a:lnTo>
                  <a:lnTo>
                    <a:pt x="0" y="18556"/>
                  </a:lnTo>
                  <a:lnTo>
                    <a:pt x="103" y="19041"/>
                  </a:lnTo>
                  <a:lnTo>
                    <a:pt x="254" y="19512"/>
                  </a:lnTo>
                  <a:lnTo>
                    <a:pt x="508" y="19923"/>
                  </a:lnTo>
                  <a:lnTo>
                    <a:pt x="921" y="20320"/>
                  </a:lnTo>
                  <a:lnTo>
                    <a:pt x="1326" y="20644"/>
                  </a:lnTo>
                  <a:lnTo>
                    <a:pt x="1843" y="20953"/>
                  </a:lnTo>
                  <a:lnTo>
                    <a:pt x="3066" y="21599"/>
                  </a:lnTo>
                  <a:lnTo>
                    <a:pt x="2502" y="21202"/>
                  </a:lnTo>
                  <a:lnTo>
                    <a:pt x="2041" y="20791"/>
                  </a:lnTo>
                  <a:lnTo>
                    <a:pt x="1636" y="20394"/>
                  </a:lnTo>
                  <a:lnTo>
                    <a:pt x="1382" y="19997"/>
                  </a:lnTo>
                  <a:lnTo>
                    <a:pt x="1175" y="19600"/>
                  </a:lnTo>
                  <a:lnTo>
                    <a:pt x="1128" y="19203"/>
                  </a:lnTo>
                  <a:lnTo>
                    <a:pt x="1175" y="18791"/>
                  </a:lnTo>
                  <a:lnTo>
                    <a:pt x="1326" y="18482"/>
                  </a:lnTo>
                  <a:lnTo>
                    <a:pt x="1636" y="18071"/>
                  </a:lnTo>
                  <a:lnTo>
                    <a:pt x="1994" y="17762"/>
                  </a:lnTo>
                  <a:lnTo>
                    <a:pt x="2558" y="17438"/>
                  </a:lnTo>
                  <a:lnTo>
                    <a:pt x="3217" y="17115"/>
                  </a:lnTo>
                  <a:lnTo>
                    <a:pt x="3979" y="16791"/>
                  </a:lnTo>
                  <a:lnTo>
                    <a:pt x="4957" y="16483"/>
                  </a:lnTo>
                  <a:lnTo>
                    <a:pt x="6030" y="16233"/>
                  </a:lnTo>
                  <a:lnTo>
                    <a:pt x="7253" y="15997"/>
                  </a:lnTo>
                  <a:close/>
                </a:path>
              </a:pathLst>
            </a:custGeom>
            <a:gradFill rotWithShape="0">
              <a:gsLst>
                <a:gs pos="0">
                  <a:srgbClr val="003399"/>
                </a:gs>
                <a:gs pos="100000">
                  <a:srgbClr val="002B82"/>
                </a:gs>
              </a:gsLst>
              <a:lin ang="2700000"/>
            </a:gra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solidFill>
                  <a:srgbClr val="FFFFFF"/>
                </a:solidFill>
                <a:latin typeface="Garamond" charset="0"/>
                <a:cs typeface="Garamond" charset="0"/>
                <a:sym typeface="Garamond" charset="0"/>
              </a:endParaRPr>
            </a:p>
          </p:txBody>
        </p:sp>
        <p:sp>
          <p:nvSpPr>
            <p:cNvPr id="1033" name="AutoShape 9"/>
            <p:cNvSpPr>
              <a:spLocks/>
            </p:cNvSpPr>
            <p:nvPr/>
          </p:nvSpPr>
          <p:spPr bwMode="auto">
            <a:xfrm>
              <a:off x="0" y="0"/>
              <a:ext cx="9140825" cy="2819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0" y="21599"/>
                  </a:lnTo>
                  <a:lnTo>
                    <a:pt x="21599" y="21599"/>
                  </a:lnTo>
                  <a:lnTo>
                    <a:pt x="21599" y="0"/>
                  </a:lnTo>
                  <a:lnTo>
                    <a:pt x="0" y="0"/>
                  </a:lnTo>
                  <a:close/>
                </a:path>
              </a:pathLst>
            </a:custGeom>
            <a:gradFill rotWithShape="0">
              <a:gsLst>
                <a:gs pos="0">
                  <a:srgbClr val="003399"/>
                </a:gs>
                <a:gs pos="100000">
                  <a:srgbClr val="000514"/>
                </a:gs>
              </a:gsLst>
              <a:lin ang="5400000"/>
            </a:gra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solidFill>
                  <a:srgbClr val="FFFFFF"/>
                </a:solidFill>
                <a:latin typeface="Garamond" charset="0"/>
                <a:cs typeface="Garamond" charset="0"/>
                <a:sym typeface="Garamond" charset="0"/>
              </a:endParaRPr>
            </a:p>
          </p:txBody>
        </p:sp>
      </p:grpSp>
      <p:sp>
        <p:nvSpPr>
          <p:cNvPr id="1034" name="Rectangle 10"/>
          <p:cNvSpPr>
            <a:spLocks/>
          </p:cNvSpPr>
          <p:nvPr>
            <p:ph type="sldNum" sz="quarter" idx="2"/>
          </p:nvPr>
        </p:nvSpPr>
        <p:spPr bwMode="auto">
          <a:xfrm>
            <a:off x="6553200" y="6448425"/>
            <a:ext cx="2119313" cy="265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46799" tIns="46799" rIns="46799" bIns="46799" numCol="1" anchor="b" anchorCtr="0" compatLnSpc="1">
            <a:prstTxWarp prst="textNoShape">
              <a:avLst/>
            </a:prstTxWarp>
          </a:bodyPr>
          <a:lstStyle>
            <a:lvl1pPr algn="r">
              <a:defRPr/>
            </a:lvl1pPr>
          </a:lstStyle>
          <a:p>
            <a:fld id="{C234F94E-0B0B-DE43-9BB1-382877430862}" type="slidenum">
              <a:rPr lang="en-US"/>
              <a:pPr/>
              <a:t>‹#›</a:t>
            </a:fld>
            <a:endParaRPr lang="en-US" sz="1200">
              <a:solidFill>
                <a:srgbClr val="FFFFFF"/>
              </a:solidFill>
              <a:latin typeface="Arial" charset="0"/>
              <a:cs typeface="Arial" charset="0"/>
              <a:sym typeface="Arial" charset="0"/>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defTabSz="457200" rtl="0" fontAlgn="base" hangingPunct="0">
        <a:spcBef>
          <a:spcPct val="0"/>
        </a:spcBef>
        <a:spcAft>
          <a:spcPct val="0"/>
        </a:spcAft>
        <a:defRPr sz="1200">
          <a:solidFill>
            <a:srgbClr val="000000"/>
          </a:solidFill>
          <a:latin typeface="+mj-lt"/>
          <a:ea typeface="+mj-ea"/>
          <a:cs typeface="+mj-cs"/>
          <a:sym typeface="Helvetica" charset="0"/>
        </a:defRPr>
      </a:lvl1pPr>
      <a:lvl2pPr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2pPr>
      <a:lvl3pPr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3pPr>
      <a:lvl4pPr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4pPr>
      <a:lvl5pPr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5pPr>
      <a:lvl6pPr marL="457200"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6pPr>
      <a:lvl7pPr marL="914400"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7pPr>
      <a:lvl8pPr marL="1371600"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8pPr>
      <a:lvl9pPr marL="1828800"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9pPr>
    </p:titleStyle>
    <p:bodyStyle>
      <a:lvl1pPr algn="l" defTabSz="457200" rtl="0" fontAlgn="base" hangingPunct="0">
        <a:spcBef>
          <a:spcPct val="0"/>
        </a:spcBef>
        <a:spcAft>
          <a:spcPct val="0"/>
        </a:spcAft>
        <a:defRPr sz="1200">
          <a:solidFill>
            <a:srgbClr val="000000"/>
          </a:solidFill>
          <a:latin typeface="+mn-lt"/>
          <a:ea typeface="+mn-ea"/>
          <a:cs typeface="+mn-cs"/>
          <a:sym typeface="Helvetica" charset="0"/>
        </a:defRPr>
      </a:lvl1pPr>
      <a:lvl2pPr marL="2286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2pPr>
      <a:lvl3pPr marL="4572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3pPr>
      <a:lvl4pPr marL="6858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4pPr>
      <a:lvl5pPr marL="9144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5pPr>
      <a:lvl6pPr marL="13716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6pPr>
      <a:lvl7pPr marL="18288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7pPr>
      <a:lvl8pPr marL="22860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8pPr>
      <a:lvl9pPr marL="27432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003399"/>
        </a:solidFill>
        <a:effectLst/>
      </p:bgPr>
    </p:bg>
    <p:spTree>
      <p:nvGrpSpPr>
        <p:cNvPr id="1" name=""/>
        <p:cNvGrpSpPr/>
        <p:nvPr/>
      </p:nvGrpSpPr>
      <p:grpSpPr>
        <a:xfrm>
          <a:off x="0" y="0"/>
          <a:ext cx="0" cy="0"/>
          <a:chOff x="0" y="0"/>
          <a:chExt cx="0" cy="0"/>
        </a:xfrm>
      </p:grpSpPr>
      <p:grpSp>
        <p:nvGrpSpPr>
          <p:cNvPr id="2049" name="Group 1"/>
          <p:cNvGrpSpPr>
            <a:grpSpLocks/>
          </p:cNvGrpSpPr>
          <p:nvPr/>
        </p:nvGrpSpPr>
        <p:grpSpPr bwMode="auto">
          <a:xfrm>
            <a:off x="0" y="0"/>
            <a:ext cx="9140825" cy="6850063"/>
            <a:chOff x="0" y="0"/>
            <a:chExt cx="9140825" cy="6850063"/>
          </a:xfrm>
        </p:grpSpPr>
        <p:grpSp>
          <p:nvGrpSpPr>
            <p:cNvPr id="2050" name="Group 2"/>
            <p:cNvGrpSpPr>
              <a:grpSpLocks/>
            </p:cNvGrpSpPr>
            <p:nvPr/>
          </p:nvGrpSpPr>
          <p:grpSpPr bwMode="auto">
            <a:xfrm>
              <a:off x="2743200" y="3540125"/>
              <a:ext cx="6392863" cy="3309938"/>
              <a:chOff x="0" y="0"/>
              <a:chExt cx="6392863" cy="3309938"/>
            </a:xfrm>
          </p:grpSpPr>
          <p:sp>
            <p:nvSpPr>
              <p:cNvPr id="2051" name="AutoShape 3"/>
              <p:cNvSpPr>
                <a:spLocks/>
              </p:cNvSpPr>
              <p:nvPr/>
            </p:nvSpPr>
            <p:spPr bwMode="auto">
              <a:xfrm>
                <a:off x="0" y="657225"/>
                <a:ext cx="4575175" cy="2652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83" y="7031"/>
                    </a:moveTo>
                    <a:lnTo>
                      <a:pt x="20535" y="6825"/>
                    </a:lnTo>
                    <a:lnTo>
                      <a:pt x="20175" y="6540"/>
                    </a:lnTo>
                    <a:lnTo>
                      <a:pt x="19726" y="6256"/>
                    </a:lnTo>
                    <a:lnTo>
                      <a:pt x="19194" y="5907"/>
                    </a:lnTo>
                    <a:lnTo>
                      <a:pt x="18587" y="5480"/>
                    </a:lnTo>
                    <a:lnTo>
                      <a:pt x="17897" y="5131"/>
                    </a:lnTo>
                    <a:lnTo>
                      <a:pt x="16511" y="4433"/>
                    </a:lnTo>
                    <a:lnTo>
                      <a:pt x="15574" y="4007"/>
                    </a:lnTo>
                    <a:lnTo>
                      <a:pt x="14764" y="3580"/>
                    </a:lnTo>
                    <a:lnTo>
                      <a:pt x="14075" y="3166"/>
                    </a:lnTo>
                    <a:lnTo>
                      <a:pt x="13543" y="2740"/>
                    </a:lnTo>
                    <a:lnTo>
                      <a:pt x="13055" y="2313"/>
                    </a:lnTo>
                    <a:lnTo>
                      <a:pt x="12688" y="1964"/>
                    </a:lnTo>
                    <a:lnTo>
                      <a:pt x="12403" y="1615"/>
                    </a:lnTo>
                    <a:lnTo>
                      <a:pt x="12201" y="1331"/>
                    </a:lnTo>
                    <a:lnTo>
                      <a:pt x="12036" y="1047"/>
                    </a:lnTo>
                    <a:lnTo>
                      <a:pt x="11916" y="775"/>
                    </a:lnTo>
                    <a:lnTo>
                      <a:pt x="11879" y="555"/>
                    </a:lnTo>
                    <a:lnTo>
                      <a:pt x="11834" y="349"/>
                    </a:lnTo>
                    <a:lnTo>
                      <a:pt x="11879" y="64"/>
                    </a:lnTo>
                    <a:lnTo>
                      <a:pt x="11879" y="0"/>
                    </a:lnTo>
                    <a:lnTo>
                      <a:pt x="11751" y="349"/>
                    </a:lnTo>
                    <a:lnTo>
                      <a:pt x="11669" y="633"/>
                    </a:lnTo>
                    <a:lnTo>
                      <a:pt x="11669" y="982"/>
                    </a:lnTo>
                    <a:lnTo>
                      <a:pt x="11751" y="1266"/>
                    </a:lnTo>
                    <a:lnTo>
                      <a:pt x="11916" y="1551"/>
                    </a:lnTo>
                    <a:lnTo>
                      <a:pt x="12119" y="1822"/>
                    </a:lnTo>
                    <a:lnTo>
                      <a:pt x="12366" y="2107"/>
                    </a:lnTo>
                    <a:lnTo>
                      <a:pt x="12651" y="2391"/>
                    </a:lnTo>
                    <a:lnTo>
                      <a:pt x="13018" y="2675"/>
                    </a:lnTo>
                    <a:lnTo>
                      <a:pt x="13423" y="2947"/>
                    </a:lnTo>
                    <a:lnTo>
                      <a:pt x="14277" y="3451"/>
                    </a:lnTo>
                    <a:lnTo>
                      <a:pt x="15289" y="4007"/>
                    </a:lnTo>
                    <a:lnTo>
                      <a:pt x="16353" y="4498"/>
                    </a:lnTo>
                    <a:lnTo>
                      <a:pt x="17125" y="4924"/>
                    </a:lnTo>
                    <a:lnTo>
                      <a:pt x="17852" y="5273"/>
                    </a:lnTo>
                    <a:lnTo>
                      <a:pt x="18467" y="5622"/>
                    </a:lnTo>
                    <a:lnTo>
                      <a:pt x="19036" y="5971"/>
                    </a:lnTo>
                    <a:lnTo>
                      <a:pt x="19523" y="6256"/>
                    </a:lnTo>
                    <a:lnTo>
                      <a:pt x="19928" y="6540"/>
                    </a:lnTo>
                    <a:lnTo>
                      <a:pt x="20295" y="6825"/>
                    </a:lnTo>
                    <a:lnTo>
                      <a:pt x="20535" y="7031"/>
                    </a:lnTo>
                    <a:lnTo>
                      <a:pt x="20745" y="7238"/>
                    </a:lnTo>
                    <a:lnTo>
                      <a:pt x="20865" y="7458"/>
                    </a:lnTo>
                    <a:lnTo>
                      <a:pt x="20947" y="7665"/>
                    </a:lnTo>
                    <a:lnTo>
                      <a:pt x="20985" y="7949"/>
                    </a:lnTo>
                    <a:lnTo>
                      <a:pt x="20947" y="8298"/>
                    </a:lnTo>
                    <a:lnTo>
                      <a:pt x="20865" y="8583"/>
                    </a:lnTo>
                    <a:lnTo>
                      <a:pt x="20700" y="8932"/>
                    </a:lnTo>
                    <a:lnTo>
                      <a:pt x="20460" y="9216"/>
                    </a:lnTo>
                    <a:lnTo>
                      <a:pt x="20175" y="9500"/>
                    </a:lnTo>
                    <a:lnTo>
                      <a:pt x="19808" y="9772"/>
                    </a:lnTo>
                    <a:lnTo>
                      <a:pt x="19404" y="10056"/>
                    </a:lnTo>
                    <a:lnTo>
                      <a:pt x="18954" y="10341"/>
                    </a:lnTo>
                    <a:lnTo>
                      <a:pt x="18422" y="10625"/>
                    </a:lnTo>
                    <a:lnTo>
                      <a:pt x="17852" y="10896"/>
                    </a:lnTo>
                    <a:lnTo>
                      <a:pt x="17245" y="11181"/>
                    </a:lnTo>
                    <a:lnTo>
                      <a:pt x="16593" y="11465"/>
                    </a:lnTo>
                    <a:lnTo>
                      <a:pt x="15214" y="12021"/>
                    </a:lnTo>
                    <a:lnTo>
                      <a:pt x="13663" y="12654"/>
                    </a:lnTo>
                    <a:lnTo>
                      <a:pt x="12036" y="13365"/>
                    </a:lnTo>
                    <a:lnTo>
                      <a:pt x="10327" y="14141"/>
                    </a:lnTo>
                    <a:lnTo>
                      <a:pt x="8581" y="15046"/>
                    </a:lnTo>
                    <a:lnTo>
                      <a:pt x="6835" y="16041"/>
                    </a:lnTo>
                    <a:lnTo>
                      <a:pt x="5043" y="17166"/>
                    </a:lnTo>
                    <a:lnTo>
                      <a:pt x="3297" y="18497"/>
                    </a:lnTo>
                    <a:lnTo>
                      <a:pt x="1626" y="19971"/>
                    </a:lnTo>
                    <a:lnTo>
                      <a:pt x="0" y="21600"/>
                    </a:lnTo>
                    <a:lnTo>
                      <a:pt x="2645" y="21600"/>
                    </a:lnTo>
                    <a:lnTo>
                      <a:pt x="4152" y="20255"/>
                    </a:lnTo>
                    <a:lnTo>
                      <a:pt x="5651" y="18988"/>
                    </a:lnTo>
                    <a:lnTo>
                      <a:pt x="7157" y="17941"/>
                    </a:lnTo>
                    <a:lnTo>
                      <a:pt x="8581" y="16946"/>
                    </a:lnTo>
                    <a:lnTo>
                      <a:pt x="10005" y="16041"/>
                    </a:lnTo>
                    <a:lnTo>
                      <a:pt x="11384" y="15330"/>
                    </a:lnTo>
                    <a:lnTo>
                      <a:pt x="12688" y="14632"/>
                    </a:lnTo>
                    <a:lnTo>
                      <a:pt x="13947" y="13999"/>
                    </a:lnTo>
                    <a:lnTo>
                      <a:pt x="15131" y="13508"/>
                    </a:lnTo>
                    <a:lnTo>
                      <a:pt x="16226" y="13016"/>
                    </a:lnTo>
                    <a:lnTo>
                      <a:pt x="17245" y="12590"/>
                    </a:lnTo>
                    <a:lnTo>
                      <a:pt x="18182" y="12241"/>
                    </a:lnTo>
                    <a:lnTo>
                      <a:pt x="18991" y="11814"/>
                    </a:lnTo>
                    <a:lnTo>
                      <a:pt x="19681" y="11530"/>
                    </a:lnTo>
                    <a:lnTo>
                      <a:pt x="20250" y="11181"/>
                    </a:lnTo>
                    <a:lnTo>
                      <a:pt x="20700" y="10832"/>
                    </a:lnTo>
                    <a:lnTo>
                      <a:pt x="20985" y="10547"/>
                    </a:lnTo>
                    <a:lnTo>
                      <a:pt x="21187" y="10263"/>
                    </a:lnTo>
                    <a:lnTo>
                      <a:pt x="21352" y="9914"/>
                    </a:lnTo>
                    <a:lnTo>
                      <a:pt x="21472" y="9630"/>
                    </a:lnTo>
                    <a:lnTo>
                      <a:pt x="21555" y="9358"/>
                    </a:lnTo>
                    <a:lnTo>
                      <a:pt x="21600" y="9074"/>
                    </a:lnTo>
                    <a:lnTo>
                      <a:pt x="21555" y="8505"/>
                    </a:lnTo>
                    <a:lnTo>
                      <a:pt x="21390" y="8014"/>
                    </a:lnTo>
                    <a:lnTo>
                      <a:pt x="21232" y="7600"/>
                    </a:lnTo>
                    <a:lnTo>
                      <a:pt x="20985" y="7238"/>
                    </a:lnTo>
                    <a:lnTo>
                      <a:pt x="20783" y="7031"/>
                    </a:lnTo>
                    <a:close/>
                  </a:path>
                </a:pathLst>
              </a:custGeom>
              <a:gradFill rotWithShape="0">
                <a:gsLst>
                  <a:gs pos="0">
                    <a:srgbClr val="002E8B"/>
                  </a:gs>
                  <a:gs pos="100000">
                    <a:srgbClr val="003399"/>
                  </a:gs>
                </a:gsLst>
                <a:lin ang="0"/>
              </a:gra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solidFill>
                    <a:srgbClr val="FFFFFF"/>
                  </a:solidFill>
                  <a:latin typeface="Garamond" charset="0"/>
                  <a:cs typeface="Garamond" charset="0"/>
                  <a:sym typeface="Garamond" charset="0"/>
                </a:endParaRPr>
              </a:p>
            </p:txBody>
          </p:sp>
          <p:sp>
            <p:nvSpPr>
              <p:cNvPr id="2052" name="AutoShape 4"/>
              <p:cNvSpPr>
                <a:spLocks/>
              </p:cNvSpPr>
              <p:nvPr/>
            </p:nvSpPr>
            <p:spPr bwMode="auto">
              <a:xfrm>
                <a:off x="3876675" y="700087"/>
                <a:ext cx="1998663" cy="12874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6379"/>
                    </a:moveTo>
                    <a:lnTo>
                      <a:pt x="21411" y="15660"/>
                    </a:lnTo>
                    <a:lnTo>
                      <a:pt x="21222" y="15074"/>
                    </a:lnTo>
                    <a:lnTo>
                      <a:pt x="20862" y="14355"/>
                    </a:lnTo>
                    <a:lnTo>
                      <a:pt x="20381" y="13769"/>
                    </a:lnTo>
                    <a:lnTo>
                      <a:pt x="19266" y="12757"/>
                    </a:lnTo>
                    <a:lnTo>
                      <a:pt x="17877" y="11745"/>
                    </a:lnTo>
                    <a:lnTo>
                      <a:pt x="16195" y="10866"/>
                    </a:lnTo>
                    <a:lnTo>
                      <a:pt x="14428" y="10147"/>
                    </a:lnTo>
                    <a:lnTo>
                      <a:pt x="12472" y="9268"/>
                    </a:lnTo>
                    <a:lnTo>
                      <a:pt x="8561" y="7830"/>
                    </a:lnTo>
                    <a:lnTo>
                      <a:pt x="6708" y="6951"/>
                    </a:lnTo>
                    <a:lnTo>
                      <a:pt x="4941" y="6099"/>
                    </a:lnTo>
                    <a:lnTo>
                      <a:pt x="3345" y="5220"/>
                    </a:lnTo>
                    <a:lnTo>
                      <a:pt x="2041" y="4048"/>
                    </a:lnTo>
                    <a:lnTo>
                      <a:pt x="926" y="2903"/>
                    </a:lnTo>
                    <a:lnTo>
                      <a:pt x="566" y="2317"/>
                    </a:lnTo>
                    <a:lnTo>
                      <a:pt x="274" y="1598"/>
                    </a:lnTo>
                    <a:lnTo>
                      <a:pt x="85" y="878"/>
                    </a:lnTo>
                    <a:lnTo>
                      <a:pt x="0" y="0"/>
                    </a:lnTo>
                    <a:lnTo>
                      <a:pt x="0" y="1012"/>
                    </a:lnTo>
                    <a:lnTo>
                      <a:pt x="85" y="1598"/>
                    </a:lnTo>
                    <a:lnTo>
                      <a:pt x="274" y="2317"/>
                    </a:lnTo>
                    <a:lnTo>
                      <a:pt x="566" y="3036"/>
                    </a:lnTo>
                    <a:lnTo>
                      <a:pt x="926" y="3781"/>
                    </a:lnTo>
                    <a:lnTo>
                      <a:pt x="1492" y="4634"/>
                    </a:lnTo>
                    <a:lnTo>
                      <a:pt x="2144" y="5513"/>
                    </a:lnTo>
                    <a:lnTo>
                      <a:pt x="3071" y="6392"/>
                    </a:lnTo>
                    <a:lnTo>
                      <a:pt x="4186" y="7404"/>
                    </a:lnTo>
                    <a:lnTo>
                      <a:pt x="5593" y="8256"/>
                    </a:lnTo>
                    <a:lnTo>
                      <a:pt x="7171" y="9268"/>
                    </a:lnTo>
                    <a:lnTo>
                      <a:pt x="9024" y="10147"/>
                    </a:lnTo>
                    <a:lnTo>
                      <a:pt x="11271" y="11026"/>
                    </a:lnTo>
                    <a:lnTo>
                      <a:pt x="12850" y="11585"/>
                    </a:lnTo>
                    <a:lnTo>
                      <a:pt x="14239" y="12331"/>
                    </a:lnTo>
                    <a:lnTo>
                      <a:pt x="15457" y="13050"/>
                    </a:lnTo>
                    <a:lnTo>
                      <a:pt x="16573" y="13636"/>
                    </a:lnTo>
                    <a:lnTo>
                      <a:pt x="17413" y="14355"/>
                    </a:lnTo>
                    <a:lnTo>
                      <a:pt x="18065" y="15074"/>
                    </a:lnTo>
                    <a:lnTo>
                      <a:pt x="18528" y="15793"/>
                    </a:lnTo>
                    <a:lnTo>
                      <a:pt x="18906" y="16512"/>
                    </a:lnTo>
                    <a:lnTo>
                      <a:pt x="19077" y="17258"/>
                    </a:lnTo>
                    <a:lnTo>
                      <a:pt x="19180" y="17977"/>
                    </a:lnTo>
                    <a:lnTo>
                      <a:pt x="19077" y="18563"/>
                    </a:lnTo>
                    <a:lnTo>
                      <a:pt x="18803" y="19282"/>
                    </a:lnTo>
                    <a:lnTo>
                      <a:pt x="18528" y="19868"/>
                    </a:lnTo>
                    <a:lnTo>
                      <a:pt x="18065" y="20428"/>
                    </a:lnTo>
                    <a:lnTo>
                      <a:pt x="16761" y="21599"/>
                    </a:lnTo>
                    <a:lnTo>
                      <a:pt x="17962" y="21014"/>
                    </a:lnTo>
                    <a:lnTo>
                      <a:pt x="18992" y="20428"/>
                    </a:lnTo>
                    <a:lnTo>
                      <a:pt x="19832" y="19868"/>
                    </a:lnTo>
                    <a:lnTo>
                      <a:pt x="20570" y="19282"/>
                    </a:lnTo>
                    <a:lnTo>
                      <a:pt x="21033" y="18696"/>
                    </a:lnTo>
                    <a:lnTo>
                      <a:pt x="21411" y="17977"/>
                    </a:lnTo>
                    <a:lnTo>
                      <a:pt x="21599" y="17258"/>
                    </a:lnTo>
                    <a:lnTo>
                      <a:pt x="21599" y="16379"/>
                    </a:lnTo>
                    <a:close/>
                  </a:path>
                </a:pathLst>
              </a:custGeom>
              <a:gradFill rotWithShape="0">
                <a:gsLst>
                  <a:gs pos="0">
                    <a:srgbClr val="002E8B"/>
                  </a:gs>
                  <a:gs pos="100000">
                    <a:srgbClr val="003399"/>
                  </a:gs>
                </a:gsLst>
                <a:lin ang="2700000"/>
              </a:gra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solidFill>
                    <a:srgbClr val="FFFFFF"/>
                  </a:solidFill>
                  <a:latin typeface="Garamond" charset="0"/>
                  <a:cs typeface="Garamond" charset="0"/>
                  <a:sym typeface="Garamond" charset="0"/>
                </a:endParaRPr>
              </a:p>
            </p:txBody>
          </p:sp>
          <p:sp>
            <p:nvSpPr>
              <p:cNvPr id="2053" name="AutoShape 5"/>
              <p:cNvSpPr>
                <a:spLocks/>
              </p:cNvSpPr>
              <p:nvPr/>
            </p:nvSpPr>
            <p:spPr bwMode="auto">
              <a:xfrm>
                <a:off x="1860550" y="1771650"/>
                <a:ext cx="4522788" cy="1538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697" y="21354"/>
                    </a:moveTo>
                    <a:lnTo>
                      <a:pt x="0" y="21599"/>
                    </a:lnTo>
                    <a:lnTo>
                      <a:pt x="2964" y="21599"/>
                    </a:lnTo>
                    <a:lnTo>
                      <a:pt x="3290" y="21109"/>
                    </a:lnTo>
                    <a:lnTo>
                      <a:pt x="3661" y="20373"/>
                    </a:lnTo>
                    <a:lnTo>
                      <a:pt x="4200" y="19526"/>
                    </a:lnTo>
                    <a:lnTo>
                      <a:pt x="4814" y="18679"/>
                    </a:lnTo>
                    <a:lnTo>
                      <a:pt x="5511" y="17699"/>
                    </a:lnTo>
                    <a:lnTo>
                      <a:pt x="6338" y="16606"/>
                    </a:lnTo>
                    <a:lnTo>
                      <a:pt x="7285" y="15514"/>
                    </a:lnTo>
                    <a:lnTo>
                      <a:pt x="8354" y="14310"/>
                    </a:lnTo>
                    <a:lnTo>
                      <a:pt x="9545" y="12973"/>
                    </a:lnTo>
                    <a:lnTo>
                      <a:pt x="10864" y="11635"/>
                    </a:lnTo>
                    <a:lnTo>
                      <a:pt x="12304" y="10298"/>
                    </a:lnTo>
                    <a:lnTo>
                      <a:pt x="13866" y="8983"/>
                    </a:lnTo>
                    <a:lnTo>
                      <a:pt x="15595" y="7645"/>
                    </a:lnTo>
                    <a:lnTo>
                      <a:pt x="17445" y="6308"/>
                    </a:lnTo>
                    <a:lnTo>
                      <a:pt x="19461" y="4970"/>
                    </a:lnTo>
                    <a:lnTo>
                      <a:pt x="21600" y="3633"/>
                    </a:lnTo>
                    <a:lnTo>
                      <a:pt x="21600" y="0"/>
                    </a:lnTo>
                    <a:lnTo>
                      <a:pt x="21357" y="356"/>
                    </a:lnTo>
                    <a:lnTo>
                      <a:pt x="21023" y="735"/>
                    </a:lnTo>
                    <a:lnTo>
                      <a:pt x="20614" y="1203"/>
                    </a:lnTo>
                    <a:lnTo>
                      <a:pt x="20076" y="1694"/>
                    </a:lnTo>
                    <a:lnTo>
                      <a:pt x="19499" y="2184"/>
                    </a:lnTo>
                    <a:lnTo>
                      <a:pt x="18885" y="2674"/>
                    </a:lnTo>
                    <a:lnTo>
                      <a:pt x="18188" y="3276"/>
                    </a:lnTo>
                    <a:lnTo>
                      <a:pt x="17445" y="3767"/>
                    </a:lnTo>
                    <a:lnTo>
                      <a:pt x="14321" y="6174"/>
                    </a:lnTo>
                    <a:lnTo>
                      <a:pt x="12797" y="7266"/>
                    </a:lnTo>
                    <a:lnTo>
                      <a:pt x="12054" y="7891"/>
                    </a:lnTo>
                    <a:lnTo>
                      <a:pt x="11395" y="8492"/>
                    </a:lnTo>
                    <a:lnTo>
                      <a:pt x="8392" y="11279"/>
                    </a:lnTo>
                    <a:lnTo>
                      <a:pt x="6914" y="12861"/>
                    </a:lnTo>
                    <a:lnTo>
                      <a:pt x="5511" y="14422"/>
                    </a:lnTo>
                    <a:lnTo>
                      <a:pt x="4154" y="16004"/>
                    </a:lnTo>
                    <a:lnTo>
                      <a:pt x="2881" y="17699"/>
                    </a:lnTo>
                    <a:lnTo>
                      <a:pt x="1728" y="19526"/>
                    </a:lnTo>
                    <a:lnTo>
                      <a:pt x="697" y="21354"/>
                    </a:lnTo>
                    <a:close/>
                  </a:path>
                </a:pathLst>
              </a:custGeom>
              <a:gradFill rotWithShape="0">
                <a:gsLst>
                  <a:gs pos="0">
                    <a:srgbClr val="003399"/>
                  </a:gs>
                  <a:gs pos="100000">
                    <a:srgbClr val="002A7D"/>
                  </a:gs>
                </a:gsLst>
                <a:lin ang="5400000"/>
              </a:gra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solidFill>
                    <a:srgbClr val="FFFFFF"/>
                  </a:solidFill>
                  <a:latin typeface="Garamond" charset="0"/>
                  <a:cs typeface="Garamond" charset="0"/>
                  <a:sym typeface="Garamond" charset="0"/>
                </a:endParaRPr>
              </a:p>
            </p:txBody>
          </p:sp>
          <p:sp>
            <p:nvSpPr>
              <p:cNvPr id="2054" name="AutoShape 6"/>
              <p:cNvSpPr>
                <a:spLocks/>
              </p:cNvSpPr>
              <p:nvPr/>
            </p:nvSpPr>
            <p:spPr bwMode="auto">
              <a:xfrm>
                <a:off x="1619250" y="0"/>
                <a:ext cx="4773613" cy="3309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250" y="4568"/>
                    </a:moveTo>
                    <a:lnTo>
                      <a:pt x="10293" y="4910"/>
                    </a:lnTo>
                    <a:lnTo>
                      <a:pt x="10372" y="5190"/>
                    </a:lnTo>
                    <a:lnTo>
                      <a:pt x="10487" y="5469"/>
                    </a:lnTo>
                    <a:lnTo>
                      <a:pt x="10645" y="5697"/>
                    </a:lnTo>
                    <a:lnTo>
                      <a:pt x="11069" y="6143"/>
                    </a:lnTo>
                    <a:lnTo>
                      <a:pt x="11658" y="6599"/>
                    </a:lnTo>
                    <a:lnTo>
                      <a:pt x="12319" y="6941"/>
                    </a:lnTo>
                    <a:lnTo>
                      <a:pt x="13059" y="7272"/>
                    </a:lnTo>
                    <a:lnTo>
                      <a:pt x="13842" y="7614"/>
                    </a:lnTo>
                    <a:lnTo>
                      <a:pt x="15479" y="8173"/>
                    </a:lnTo>
                    <a:lnTo>
                      <a:pt x="16298" y="8515"/>
                    </a:lnTo>
                    <a:lnTo>
                      <a:pt x="17038" y="8795"/>
                    </a:lnTo>
                    <a:lnTo>
                      <a:pt x="17699" y="9137"/>
                    </a:lnTo>
                    <a:lnTo>
                      <a:pt x="18324" y="9530"/>
                    </a:lnTo>
                    <a:lnTo>
                      <a:pt x="18791" y="9924"/>
                    </a:lnTo>
                    <a:lnTo>
                      <a:pt x="18949" y="10152"/>
                    </a:lnTo>
                    <a:lnTo>
                      <a:pt x="19100" y="10432"/>
                    </a:lnTo>
                    <a:lnTo>
                      <a:pt x="19222" y="10660"/>
                    </a:lnTo>
                    <a:lnTo>
                      <a:pt x="19258" y="10939"/>
                    </a:lnTo>
                    <a:lnTo>
                      <a:pt x="19258" y="11219"/>
                    </a:lnTo>
                    <a:lnTo>
                      <a:pt x="19222" y="11447"/>
                    </a:lnTo>
                    <a:lnTo>
                      <a:pt x="19143" y="11675"/>
                    </a:lnTo>
                    <a:lnTo>
                      <a:pt x="18985" y="11903"/>
                    </a:lnTo>
                    <a:lnTo>
                      <a:pt x="18791" y="12120"/>
                    </a:lnTo>
                    <a:lnTo>
                      <a:pt x="18554" y="12296"/>
                    </a:lnTo>
                    <a:lnTo>
                      <a:pt x="18281" y="12514"/>
                    </a:lnTo>
                    <a:lnTo>
                      <a:pt x="17972" y="12690"/>
                    </a:lnTo>
                    <a:lnTo>
                      <a:pt x="17584" y="12856"/>
                    </a:lnTo>
                    <a:lnTo>
                      <a:pt x="17153" y="13022"/>
                    </a:lnTo>
                    <a:lnTo>
                      <a:pt x="16722" y="13198"/>
                    </a:lnTo>
                    <a:lnTo>
                      <a:pt x="16219" y="13364"/>
                    </a:lnTo>
                    <a:lnTo>
                      <a:pt x="15127" y="13757"/>
                    </a:lnTo>
                    <a:lnTo>
                      <a:pt x="13878" y="14213"/>
                    </a:lnTo>
                    <a:lnTo>
                      <a:pt x="12513" y="14721"/>
                    </a:lnTo>
                    <a:lnTo>
                      <a:pt x="10997" y="15280"/>
                    </a:lnTo>
                    <a:lnTo>
                      <a:pt x="9395" y="15953"/>
                    </a:lnTo>
                    <a:lnTo>
                      <a:pt x="7678" y="16751"/>
                    </a:lnTo>
                    <a:lnTo>
                      <a:pt x="5890" y="17704"/>
                    </a:lnTo>
                    <a:lnTo>
                      <a:pt x="3979" y="18833"/>
                    </a:lnTo>
                    <a:lnTo>
                      <a:pt x="2025" y="20128"/>
                    </a:lnTo>
                    <a:lnTo>
                      <a:pt x="0" y="21600"/>
                    </a:lnTo>
                    <a:lnTo>
                      <a:pt x="1091" y="21600"/>
                    </a:lnTo>
                    <a:lnTo>
                      <a:pt x="1752" y="21486"/>
                    </a:lnTo>
                    <a:lnTo>
                      <a:pt x="2772" y="20636"/>
                    </a:lnTo>
                    <a:lnTo>
                      <a:pt x="3857" y="19787"/>
                    </a:lnTo>
                    <a:lnTo>
                      <a:pt x="5028" y="18999"/>
                    </a:lnTo>
                    <a:lnTo>
                      <a:pt x="6314" y="18264"/>
                    </a:lnTo>
                    <a:lnTo>
                      <a:pt x="7642" y="17538"/>
                    </a:lnTo>
                    <a:lnTo>
                      <a:pt x="9043" y="16803"/>
                    </a:lnTo>
                    <a:lnTo>
                      <a:pt x="11931" y="15508"/>
                    </a:lnTo>
                    <a:lnTo>
                      <a:pt x="12556" y="15228"/>
                    </a:lnTo>
                    <a:lnTo>
                      <a:pt x="13253" y="14938"/>
                    </a:lnTo>
                    <a:lnTo>
                      <a:pt x="14696" y="14431"/>
                    </a:lnTo>
                    <a:lnTo>
                      <a:pt x="17656" y="13312"/>
                    </a:lnTo>
                    <a:lnTo>
                      <a:pt x="18324" y="13084"/>
                    </a:lnTo>
                    <a:lnTo>
                      <a:pt x="18985" y="12804"/>
                    </a:lnTo>
                    <a:lnTo>
                      <a:pt x="19610" y="12576"/>
                    </a:lnTo>
                    <a:lnTo>
                      <a:pt x="20156" y="12348"/>
                    </a:lnTo>
                    <a:lnTo>
                      <a:pt x="20658" y="12120"/>
                    </a:lnTo>
                    <a:lnTo>
                      <a:pt x="21054" y="11903"/>
                    </a:lnTo>
                    <a:lnTo>
                      <a:pt x="21362" y="11727"/>
                    </a:lnTo>
                    <a:lnTo>
                      <a:pt x="21599" y="11561"/>
                    </a:lnTo>
                    <a:lnTo>
                      <a:pt x="21599" y="9023"/>
                    </a:lnTo>
                    <a:lnTo>
                      <a:pt x="21125" y="8909"/>
                    </a:lnTo>
                    <a:lnTo>
                      <a:pt x="20544" y="8743"/>
                    </a:lnTo>
                    <a:lnTo>
                      <a:pt x="19919" y="8567"/>
                    </a:lnTo>
                    <a:lnTo>
                      <a:pt x="19179" y="8349"/>
                    </a:lnTo>
                    <a:lnTo>
                      <a:pt x="18439" y="8122"/>
                    </a:lnTo>
                    <a:lnTo>
                      <a:pt x="17656" y="7842"/>
                    </a:lnTo>
                    <a:lnTo>
                      <a:pt x="16097" y="7272"/>
                    </a:lnTo>
                    <a:lnTo>
                      <a:pt x="15357" y="6941"/>
                    </a:lnTo>
                    <a:lnTo>
                      <a:pt x="14696" y="6599"/>
                    </a:lnTo>
                    <a:lnTo>
                      <a:pt x="14071" y="6257"/>
                    </a:lnTo>
                    <a:lnTo>
                      <a:pt x="13526" y="5863"/>
                    </a:lnTo>
                    <a:lnTo>
                      <a:pt x="13102" y="5532"/>
                    </a:lnTo>
                    <a:lnTo>
                      <a:pt x="12786" y="5128"/>
                    </a:lnTo>
                    <a:lnTo>
                      <a:pt x="12707" y="4910"/>
                    </a:lnTo>
                    <a:lnTo>
                      <a:pt x="12628" y="4734"/>
                    </a:lnTo>
                    <a:lnTo>
                      <a:pt x="12592" y="4516"/>
                    </a:lnTo>
                    <a:lnTo>
                      <a:pt x="12628" y="4340"/>
                    </a:lnTo>
                    <a:lnTo>
                      <a:pt x="12786" y="3947"/>
                    </a:lnTo>
                    <a:lnTo>
                      <a:pt x="13023" y="3553"/>
                    </a:lnTo>
                    <a:lnTo>
                      <a:pt x="13375" y="3273"/>
                    </a:lnTo>
                    <a:lnTo>
                      <a:pt x="13799" y="2993"/>
                    </a:lnTo>
                    <a:lnTo>
                      <a:pt x="14265" y="2766"/>
                    </a:lnTo>
                    <a:lnTo>
                      <a:pt x="14811" y="2538"/>
                    </a:lnTo>
                    <a:lnTo>
                      <a:pt x="16061" y="2206"/>
                    </a:lnTo>
                    <a:lnTo>
                      <a:pt x="17462" y="1864"/>
                    </a:lnTo>
                    <a:lnTo>
                      <a:pt x="18870" y="1636"/>
                    </a:lnTo>
                    <a:lnTo>
                      <a:pt x="20307" y="1294"/>
                    </a:lnTo>
                    <a:lnTo>
                      <a:pt x="20975" y="1129"/>
                    </a:lnTo>
                    <a:lnTo>
                      <a:pt x="21599" y="901"/>
                    </a:lnTo>
                    <a:lnTo>
                      <a:pt x="21599" y="0"/>
                    </a:lnTo>
                    <a:lnTo>
                      <a:pt x="20896" y="227"/>
                    </a:lnTo>
                    <a:lnTo>
                      <a:pt x="20077" y="455"/>
                    </a:lnTo>
                    <a:lnTo>
                      <a:pt x="19222" y="683"/>
                    </a:lnTo>
                    <a:lnTo>
                      <a:pt x="18324" y="849"/>
                    </a:lnTo>
                    <a:lnTo>
                      <a:pt x="16413" y="1243"/>
                    </a:lnTo>
                    <a:lnTo>
                      <a:pt x="15479" y="1408"/>
                    </a:lnTo>
                    <a:lnTo>
                      <a:pt x="14581" y="1636"/>
                    </a:lnTo>
                    <a:lnTo>
                      <a:pt x="13684" y="1802"/>
                    </a:lnTo>
                    <a:lnTo>
                      <a:pt x="12865" y="2092"/>
                    </a:lnTo>
                    <a:lnTo>
                      <a:pt x="12125" y="2372"/>
                    </a:lnTo>
                    <a:lnTo>
                      <a:pt x="11500" y="2703"/>
                    </a:lnTo>
                    <a:lnTo>
                      <a:pt x="10954" y="3107"/>
                    </a:lnTo>
                    <a:lnTo>
                      <a:pt x="10566" y="3501"/>
                    </a:lnTo>
                    <a:lnTo>
                      <a:pt x="10451" y="3719"/>
                    </a:lnTo>
                    <a:lnTo>
                      <a:pt x="10329" y="4009"/>
                    </a:lnTo>
                    <a:lnTo>
                      <a:pt x="10250" y="4288"/>
                    </a:lnTo>
                    <a:lnTo>
                      <a:pt x="10250" y="4568"/>
                    </a:lnTo>
                    <a:close/>
                  </a:path>
                </a:pathLst>
              </a:custGeom>
              <a:solidFill>
                <a:srgbClr val="003399"/>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solidFill>
                    <a:srgbClr val="FFFFFF"/>
                  </a:solidFill>
                  <a:latin typeface="Garamond" charset="0"/>
                  <a:cs typeface="Garamond" charset="0"/>
                  <a:sym typeface="Garamond" charset="0"/>
                </a:endParaRPr>
              </a:p>
            </p:txBody>
          </p:sp>
          <p:sp>
            <p:nvSpPr>
              <p:cNvPr id="2055" name="AutoShape 7"/>
              <p:cNvSpPr>
                <a:spLocks/>
              </p:cNvSpPr>
              <p:nvPr/>
            </p:nvSpPr>
            <p:spPr bwMode="auto">
              <a:xfrm>
                <a:off x="4402137" y="138112"/>
                <a:ext cx="1981201" cy="855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3304"/>
                    </a:moveTo>
                    <a:lnTo>
                      <a:pt x="0" y="14426"/>
                    </a:lnTo>
                    <a:lnTo>
                      <a:pt x="86" y="15508"/>
                    </a:lnTo>
                    <a:lnTo>
                      <a:pt x="467" y="16590"/>
                    </a:lnTo>
                    <a:lnTo>
                      <a:pt x="934" y="17472"/>
                    </a:lnTo>
                    <a:lnTo>
                      <a:pt x="1592" y="18554"/>
                    </a:lnTo>
                    <a:lnTo>
                      <a:pt x="2440" y="19636"/>
                    </a:lnTo>
                    <a:lnTo>
                      <a:pt x="3375" y="20517"/>
                    </a:lnTo>
                    <a:lnTo>
                      <a:pt x="4413" y="21599"/>
                    </a:lnTo>
                    <a:lnTo>
                      <a:pt x="3669" y="20718"/>
                    </a:lnTo>
                    <a:lnTo>
                      <a:pt x="3098" y="19636"/>
                    </a:lnTo>
                    <a:lnTo>
                      <a:pt x="2717" y="18754"/>
                    </a:lnTo>
                    <a:lnTo>
                      <a:pt x="2440" y="17913"/>
                    </a:lnTo>
                    <a:lnTo>
                      <a:pt x="2353" y="17031"/>
                    </a:lnTo>
                    <a:lnTo>
                      <a:pt x="2353" y="16149"/>
                    </a:lnTo>
                    <a:lnTo>
                      <a:pt x="2440" y="15268"/>
                    </a:lnTo>
                    <a:lnTo>
                      <a:pt x="3098" y="13745"/>
                    </a:lnTo>
                    <a:lnTo>
                      <a:pt x="3478" y="13104"/>
                    </a:lnTo>
                    <a:lnTo>
                      <a:pt x="4603" y="11781"/>
                    </a:lnTo>
                    <a:lnTo>
                      <a:pt x="6109" y="10499"/>
                    </a:lnTo>
                    <a:lnTo>
                      <a:pt x="7701" y="9377"/>
                    </a:lnTo>
                    <a:lnTo>
                      <a:pt x="9588" y="8535"/>
                    </a:lnTo>
                    <a:lnTo>
                      <a:pt x="11457" y="7654"/>
                    </a:lnTo>
                    <a:lnTo>
                      <a:pt x="15403" y="6131"/>
                    </a:lnTo>
                    <a:lnTo>
                      <a:pt x="17186" y="5450"/>
                    </a:lnTo>
                    <a:lnTo>
                      <a:pt x="18882" y="4808"/>
                    </a:lnTo>
                    <a:lnTo>
                      <a:pt x="20388" y="4608"/>
                    </a:lnTo>
                    <a:lnTo>
                      <a:pt x="21599" y="4167"/>
                    </a:lnTo>
                    <a:lnTo>
                      <a:pt x="21599" y="0"/>
                    </a:lnTo>
                    <a:lnTo>
                      <a:pt x="20094" y="881"/>
                    </a:lnTo>
                    <a:lnTo>
                      <a:pt x="18501" y="1522"/>
                    </a:lnTo>
                    <a:lnTo>
                      <a:pt x="15126" y="2845"/>
                    </a:lnTo>
                    <a:lnTo>
                      <a:pt x="11648" y="3726"/>
                    </a:lnTo>
                    <a:lnTo>
                      <a:pt x="8359" y="5049"/>
                    </a:lnTo>
                    <a:lnTo>
                      <a:pt x="6767" y="5690"/>
                    </a:lnTo>
                    <a:lnTo>
                      <a:pt x="5348" y="6331"/>
                    </a:lnTo>
                    <a:lnTo>
                      <a:pt x="3946" y="7213"/>
                    </a:lnTo>
                    <a:lnTo>
                      <a:pt x="2821" y="8094"/>
                    </a:lnTo>
                    <a:lnTo>
                      <a:pt x="1782" y="9176"/>
                    </a:lnTo>
                    <a:lnTo>
                      <a:pt x="934" y="10258"/>
                    </a:lnTo>
                    <a:lnTo>
                      <a:pt x="380" y="11781"/>
                    </a:lnTo>
                    <a:lnTo>
                      <a:pt x="0" y="13304"/>
                    </a:lnTo>
                    <a:close/>
                  </a:path>
                </a:pathLst>
              </a:custGeom>
              <a:gradFill rotWithShape="0">
                <a:gsLst>
                  <a:gs pos="0">
                    <a:srgbClr val="003399"/>
                  </a:gs>
                  <a:gs pos="100000">
                    <a:srgbClr val="002D86"/>
                  </a:gs>
                </a:gsLst>
                <a:lin ang="2700000"/>
              </a:gra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solidFill>
                    <a:srgbClr val="FFFFFF"/>
                  </a:solidFill>
                  <a:latin typeface="Garamond" charset="0"/>
                  <a:cs typeface="Garamond" charset="0"/>
                  <a:sym typeface="Garamond" charset="0"/>
                </a:endParaRPr>
              </a:p>
            </p:txBody>
          </p:sp>
        </p:grpSp>
        <p:sp>
          <p:nvSpPr>
            <p:cNvPr id="2056" name="AutoShape 8"/>
            <p:cNvSpPr>
              <a:spLocks/>
            </p:cNvSpPr>
            <p:nvPr/>
          </p:nvSpPr>
          <p:spPr bwMode="auto">
            <a:xfrm>
              <a:off x="5273675" y="2128837"/>
              <a:ext cx="2897188" cy="24399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7253" y="15997"/>
                  </a:moveTo>
                  <a:lnTo>
                    <a:pt x="9238" y="15600"/>
                  </a:lnTo>
                  <a:lnTo>
                    <a:pt x="11082" y="15203"/>
                  </a:lnTo>
                  <a:lnTo>
                    <a:pt x="12766" y="14880"/>
                  </a:lnTo>
                  <a:lnTo>
                    <a:pt x="14299" y="14483"/>
                  </a:lnTo>
                  <a:lnTo>
                    <a:pt x="15673" y="14071"/>
                  </a:lnTo>
                  <a:lnTo>
                    <a:pt x="16896" y="13674"/>
                  </a:lnTo>
                  <a:lnTo>
                    <a:pt x="18025" y="13189"/>
                  </a:lnTo>
                  <a:lnTo>
                    <a:pt x="18937" y="12792"/>
                  </a:lnTo>
                  <a:lnTo>
                    <a:pt x="19756" y="12233"/>
                  </a:lnTo>
                  <a:lnTo>
                    <a:pt x="20424" y="11763"/>
                  </a:lnTo>
                  <a:lnTo>
                    <a:pt x="20885" y="11116"/>
                  </a:lnTo>
                  <a:lnTo>
                    <a:pt x="21289" y="10469"/>
                  </a:lnTo>
                  <a:lnTo>
                    <a:pt x="21496" y="9836"/>
                  </a:lnTo>
                  <a:lnTo>
                    <a:pt x="21599" y="9028"/>
                  </a:lnTo>
                  <a:lnTo>
                    <a:pt x="21543" y="8234"/>
                  </a:lnTo>
                  <a:lnTo>
                    <a:pt x="21345" y="7351"/>
                  </a:lnTo>
                  <a:lnTo>
                    <a:pt x="21082" y="6719"/>
                  </a:lnTo>
                  <a:lnTo>
                    <a:pt x="20678" y="5999"/>
                  </a:lnTo>
                  <a:lnTo>
                    <a:pt x="20170" y="5352"/>
                  </a:lnTo>
                  <a:lnTo>
                    <a:pt x="19558" y="4719"/>
                  </a:lnTo>
                  <a:lnTo>
                    <a:pt x="18890" y="4072"/>
                  </a:lnTo>
                  <a:lnTo>
                    <a:pt x="18128" y="3440"/>
                  </a:lnTo>
                  <a:lnTo>
                    <a:pt x="16642" y="2308"/>
                  </a:lnTo>
                  <a:lnTo>
                    <a:pt x="15880" y="1837"/>
                  </a:lnTo>
                  <a:lnTo>
                    <a:pt x="15165" y="1352"/>
                  </a:lnTo>
                  <a:lnTo>
                    <a:pt x="14450" y="955"/>
                  </a:lnTo>
                  <a:lnTo>
                    <a:pt x="13885" y="632"/>
                  </a:lnTo>
                  <a:lnTo>
                    <a:pt x="13377" y="397"/>
                  </a:lnTo>
                  <a:lnTo>
                    <a:pt x="13020" y="147"/>
                  </a:lnTo>
                  <a:lnTo>
                    <a:pt x="12766" y="73"/>
                  </a:lnTo>
                  <a:lnTo>
                    <a:pt x="12662" y="0"/>
                  </a:lnTo>
                  <a:lnTo>
                    <a:pt x="14092" y="794"/>
                  </a:lnTo>
                  <a:lnTo>
                    <a:pt x="15569" y="1749"/>
                  </a:lnTo>
                  <a:lnTo>
                    <a:pt x="16999" y="2720"/>
                  </a:lnTo>
                  <a:lnTo>
                    <a:pt x="18326" y="3749"/>
                  </a:lnTo>
                  <a:lnTo>
                    <a:pt x="18937" y="4234"/>
                  </a:lnTo>
                  <a:lnTo>
                    <a:pt x="19455" y="4793"/>
                  </a:lnTo>
                  <a:lnTo>
                    <a:pt x="19963" y="5352"/>
                  </a:lnTo>
                  <a:lnTo>
                    <a:pt x="20424" y="5910"/>
                  </a:lnTo>
                  <a:lnTo>
                    <a:pt x="20781" y="6469"/>
                  </a:lnTo>
                  <a:lnTo>
                    <a:pt x="21035" y="7028"/>
                  </a:lnTo>
                  <a:lnTo>
                    <a:pt x="21186" y="7675"/>
                  </a:lnTo>
                  <a:lnTo>
                    <a:pt x="21289" y="8234"/>
                  </a:lnTo>
                  <a:lnTo>
                    <a:pt x="21242" y="8792"/>
                  </a:lnTo>
                  <a:lnTo>
                    <a:pt x="21082" y="9351"/>
                  </a:lnTo>
                  <a:lnTo>
                    <a:pt x="20828" y="9836"/>
                  </a:lnTo>
                  <a:lnTo>
                    <a:pt x="20424" y="10322"/>
                  </a:lnTo>
                  <a:lnTo>
                    <a:pt x="19963" y="10719"/>
                  </a:lnTo>
                  <a:lnTo>
                    <a:pt x="19398" y="11116"/>
                  </a:lnTo>
                  <a:lnTo>
                    <a:pt x="18787" y="11439"/>
                  </a:lnTo>
                  <a:lnTo>
                    <a:pt x="18072" y="11763"/>
                  </a:lnTo>
                  <a:lnTo>
                    <a:pt x="17253" y="12071"/>
                  </a:lnTo>
                  <a:lnTo>
                    <a:pt x="16444" y="12395"/>
                  </a:lnTo>
                  <a:lnTo>
                    <a:pt x="14600" y="12880"/>
                  </a:lnTo>
                  <a:lnTo>
                    <a:pt x="12709" y="13351"/>
                  </a:lnTo>
                  <a:lnTo>
                    <a:pt x="10668" y="13836"/>
                  </a:lnTo>
                  <a:lnTo>
                    <a:pt x="8683" y="14233"/>
                  </a:lnTo>
                  <a:lnTo>
                    <a:pt x="6735" y="14630"/>
                  </a:lnTo>
                  <a:lnTo>
                    <a:pt x="4901" y="15115"/>
                  </a:lnTo>
                  <a:lnTo>
                    <a:pt x="4082" y="15350"/>
                  </a:lnTo>
                  <a:lnTo>
                    <a:pt x="3320" y="15674"/>
                  </a:lnTo>
                  <a:lnTo>
                    <a:pt x="2605" y="15909"/>
                  </a:lnTo>
                  <a:lnTo>
                    <a:pt x="1937" y="16233"/>
                  </a:lnTo>
                  <a:lnTo>
                    <a:pt x="1382" y="16556"/>
                  </a:lnTo>
                  <a:lnTo>
                    <a:pt x="865" y="16880"/>
                  </a:lnTo>
                  <a:lnTo>
                    <a:pt x="508" y="17277"/>
                  </a:lnTo>
                  <a:lnTo>
                    <a:pt x="206" y="17674"/>
                  </a:lnTo>
                  <a:lnTo>
                    <a:pt x="56" y="18071"/>
                  </a:lnTo>
                  <a:lnTo>
                    <a:pt x="0" y="18556"/>
                  </a:lnTo>
                  <a:lnTo>
                    <a:pt x="103" y="19041"/>
                  </a:lnTo>
                  <a:lnTo>
                    <a:pt x="254" y="19512"/>
                  </a:lnTo>
                  <a:lnTo>
                    <a:pt x="508" y="19923"/>
                  </a:lnTo>
                  <a:lnTo>
                    <a:pt x="921" y="20320"/>
                  </a:lnTo>
                  <a:lnTo>
                    <a:pt x="1326" y="20644"/>
                  </a:lnTo>
                  <a:lnTo>
                    <a:pt x="1843" y="20953"/>
                  </a:lnTo>
                  <a:lnTo>
                    <a:pt x="3066" y="21599"/>
                  </a:lnTo>
                  <a:lnTo>
                    <a:pt x="2502" y="21202"/>
                  </a:lnTo>
                  <a:lnTo>
                    <a:pt x="2041" y="20791"/>
                  </a:lnTo>
                  <a:lnTo>
                    <a:pt x="1636" y="20394"/>
                  </a:lnTo>
                  <a:lnTo>
                    <a:pt x="1382" y="19997"/>
                  </a:lnTo>
                  <a:lnTo>
                    <a:pt x="1175" y="19600"/>
                  </a:lnTo>
                  <a:lnTo>
                    <a:pt x="1128" y="19203"/>
                  </a:lnTo>
                  <a:lnTo>
                    <a:pt x="1175" y="18791"/>
                  </a:lnTo>
                  <a:lnTo>
                    <a:pt x="1326" y="18482"/>
                  </a:lnTo>
                  <a:lnTo>
                    <a:pt x="1636" y="18071"/>
                  </a:lnTo>
                  <a:lnTo>
                    <a:pt x="1994" y="17762"/>
                  </a:lnTo>
                  <a:lnTo>
                    <a:pt x="2558" y="17438"/>
                  </a:lnTo>
                  <a:lnTo>
                    <a:pt x="3217" y="17115"/>
                  </a:lnTo>
                  <a:lnTo>
                    <a:pt x="3979" y="16791"/>
                  </a:lnTo>
                  <a:lnTo>
                    <a:pt x="4957" y="16483"/>
                  </a:lnTo>
                  <a:lnTo>
                    <a:pt x="6030" y="16233"/>
                  </a:lnTo>
                  <a:lnTo>
                    <a:pt x="7253" y="15997"/>
                  </a:lnTo>
                  <a:close/>
                </a:path>
              </a:pathLst>
            </a:custGeom>
            <a:gradFill rotWithShape="0">
              <a:gsLst>
                <a:gs pos="0">
                  <a:srgbClr val="003399"/>
                </a:gs>
                <a:gs pos="100000">
                  <a:srgbClr val="002B82"/>
                </a:gs>
              </a:gsLst>
              <a:lin ang="2700000"/>
            </a:gra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solidFill>
                  <a:srgbClr val="FFFFFF"/>
                </a:solidFill>
                <a:latin typeface="Garamond" charset="0"/>
                <a:cs typeface="Garamond" charset="0"/>
                <a:sym typeface="Garamond" charset="0"/>
              </a:endParaRPr>
            </a:p>
          </p:txBody>
        </p:sp>
        <p:sp>
          <p:nvSpPr>
            <p:cNvPr id="2057" name="AutoShape 9"/>
            <p:cNvSpPr>
              <a:spLocks/>
            </p:cNvSpPr>
            <p:nvPr/>
          </p:nvSpPr>
          <p:spPr bwMode="auto">
            <a:xfrm>
              <a:off x="0" y="0"/>
              <a:ext cx="9140825" cy="2819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0" y="21599"/>
                  </a:lnTo>
                  <a:lnTo>
                    <a:pt x="21599" y="21599"/>
                  </a:lnTo>
                  <a:lnTo>
                    <a:pt x="21599" y="0"/>
                  </a:lnTo>
                  <a:lnTo>
                    <a:pt x="0" y="0"/>
                  </a:lnTo>
                  <a:close/>
                </a:path>
              </a:pathLst>
            </a:custGeom>
            <a:gradFill rotWithShape="0">
              <a:gsLst>
                <a:gs pos="0">
                  <a:srgbClr val="003399"/>
                </a:gs>
                <a:gs pos="100000">
                  <a:srgbClr val="000514"/>
                </a:gs>
              </a:gsLst>
              <a:lin ang="5400000"/>
            </a:gra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solidFill>
                  <a:srgbClr val="FFFFFF"/>
                </a:solidFill>
                <a:latin typeface="Garamond" charset="0"/>
                <a:cs typeface="Garamond" charset="0"/>
                <a:sym typeface="Garamond" charset="0"/>
              </a:endParaRPr>
            </a:p>
          </p:txBody>
        </p:sp>
      </p:grpSp>
      <p:sp>
        <p:nvSpPr>
          <p:cNvPr id="2058" name="Rectangle 10"/>
          <p:cNvSpPr>
            <a:spLocks/>
          </p:cNvSpPr>
          <p:nvPr>
            <p:ph type="sldNum" sz="quarter" idx="2"/>
          </p:nvPr>
        </p:nvSpPr>
        <p:spPr bwMode="auto">
          <a:xfrm>
            <a:off x="6553200" y="6350000"/>
            <a:ext cx="2119313" cy="358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46799" tIns="46799" rIns="46799" bIns="46799" numCol="1" anchor="b" anchorCtr="0" compatLnSpc="1">
            <a:prstTxWarp prst="textNoShape">
              <a:avLst/>
            </a:prstTxWarp>
          </a:bodyPr>
          <a:lstStyle>
            <a:lvl1pPr>
              <a:defRPr/>
            </a:lvl1pPr>
          </a:lstStyle>
          <a:p>
            <a:fld id="{03F5DAAB-7B36-BB40-944A-DC58C0555671}" type="slidenum">
              <a:rPr lang="en-US"/>
              <a:pPr/>
              <a:t>‹#›</a:t>
            </a:fld>
            <a:endParaRPr lang="en-US">
              <a:solidFill>
                <a:srgbClr val="FFFFFF"/>
              </a:solidFill>
              <a:latin typeface="Garamond" charset="0"/>
              <a:cs typeface="Garamond" charset="0"/>
              <a:sym typeface="Garamond"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fontAlgn="base" hangingPunct="0">
        <a:spcBef>
          <a:spcPct val="0"/>
        </a:spcBef>
        <a:spcAft>
          <a:spcPct val="0"/>
        </a:spcAft>
        <a:defRPr sz="1200">
          <a:solidFill>
            <a:srgbClr val="000000"/>
          </a:solidFill>
          <a:latin typeface="+mj-lt"/>
          <a:ea typeface="+mj-ea"/>
          <a:cs typeface="+mj-cs"/>
          <a:sym typeface="Helvetica" charset="0"/>
        </a:defRPr>
      </a:lvl1pPr>
      <a:lvl2pPr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2pPr>
      <a:lvl3pPr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3pPr>
      <a:lvl4pPr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4pPr>
      <a:lvl5pPr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5pPr>
      <a:lvl6pPr marL="457200"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6pPr>
      <a:lvl7pPr marL="914400"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7pPr>
      <a:lvl8pPr marL="1371600"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8pPr>
      <a:lvl9pPr marL="1828800"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9pPr>
    </p:titleStyle>
    <p:bodyStyle>
      <a:lvl1pPr algn="l" defTabSz="457200" rtl="0" fontAlgn="base" hangingPunct="0">
        <a:spcBef>
          <a:spcPct val="0"/>
        </a:spcBef>
        <a:spcAft>
          <a:spcPct val="0"/>
        </a:spcAft>
        <a:defRPr sz="1200">
          <a:solidFill>
            <a:srgbClr val="000000"/>
          </a:solidFill>
          <a:latin typeface="+mn-lt"/>
          <a:ea typeface="+mn-ea"/>
          <a:cs typeface="+mn-cs"/>
          <a:sym typeface="Helvetica" charset="0"/>
        </a:defRPr>
      </a:lvl1pPr>
      <a:lvl2pPr marL="2286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2pPr>
      <a:lvl3pPr marL="4572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3pPr>
      <a:lvl4pPr marL="6858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4pPr>
      <a:lvl5pPr marL="9144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5pPr>
      <a:lvl6pPr marL="13716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6pPr>
      <a:lvl7pPr marL="18288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7pPr>
      <a:lvl8pPr marL="22860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8pPr>
      <a:lvl9pPr marL="27432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1" Type="http://schemas.openxmlformats.org/officeDocument/2006/relationships/image" Target="../media/image15.png"/><Relationship Id="rId12" Type="http://schemas.openxmlformats.org/officeDocument/2006/relationships/image" Target="../media/image16.png"/><Relationship Id="rId13" Type="http://schemas.openxmlformats.org/officeDocument/2006/relationships/image" Target="../media/image17.png"/><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 Id="rId10"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6.png"/><Relationship Id="rId3"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3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png"/><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42.png"/></Relationships>
</file>

<file path=ppt/slides/_rels/slide39.xml.rels><?xml version="1.0" encoding="UTF-8" standalone="yes"?>
<Relationships xmlns="http://schemas.openxmlformats.org/package/2006/relationships"><Relationship Id="rId11" Type="http://schemas.openxmlformats.org/officeDocument/2006/relationships/image" Target="../media/image39.png"/><Relationship Id="rId12" Type="http://schemas.openxmlformats.org/officeDocument/2006/relationships/image" Target="../media/image38.png"/><Relationship Id="rId13" Type="http://schemas.openxmlformats.org/officeDocument/2006/relationships/image" Target="../media/image40.png"/><Relationship Id="rId14" Type="http://schemas.openxmlformats.org/officeDocument/2006/relationships/image" Target="../media/image41.png"/><Relationship Id="rId15" Type="http://schemas.openxmlformats.org/officeDocument/2006/relationships/image" Target="../media/image50.png"/><Relationship Id="rId16" Type="http://schemas.openxmlformats.org/officeDocument/2006/relationships/image" Target="../media/image42.png"/><Relationship Id="rId17" Type="http://schemas.openxmlformats.org/officeDocument/2006/relationships/image" Target="../media/image51.png"/><Relationship Id="rId18" Type="http://schemas.openxmlformats.org/officeDocument/2006/relationships/image" Target="../media/image52.png"/><Relationship Id="rId19" Type="http://schemas.openxmlformats.org/officeDocument/2006/relationships/image" Target="../media/image53.png"/><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33.png"/><Relationship Id="rId10" Type="http://schemas.openxmlformats.org/officeDocument/2006/relationships/image" Target="../media/image4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AutoShape 1"/>
          <p:cNvSpPr>
            <a:spLocks/>
          </p:cNvSpPr>
          <p:nvPr/>
        </p:nvSpPr>
        <p:spPr bwMode="auto">
          <a:xfrm>
            <a:off x="6553200" y="646430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1</a:t>
            </a:r>
            <a:endParaRPr lang="en-US"/>
          </a:p>
        </p:txBody>
      </p:sp>
      <p:sp>
        <p:nvSpPr>
          <p:cNvPr id="4098" name="AutoShape 2"/>
          <p:cNvSpPr>
            <a:spLocks/>
          </p:cNvSpPr>
          <p:nvPr/>
        </p:nvSpPr>
        <p:spPr bwMode="auto">
          <a:xfrm>
            <a:off x="685800" y="1685925"/>
            <a:ext cx="7772400" cy="2022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FFCC00"/>
                </a:solidFill>
                <a:effectLst>
                  <a:outerShdw blurRad="38100" dist="38100" dir="2700000" algn="tl">
                    <a:srgbClr val="000000"/>
                  </a:outerShdw>
                </a:effectLst>
              </a:rPr>
              <a:t>HEART &amp; SOUL OF MACROBIOTICS </a:t>
            </a:r>
            <a:endParaRPr lang="en-US" sz="4400">
              <a:solidFill>
                <a:srgbClr val="FFCC00"/>
              </a:solidFill>
              <a:effectLst>
                <a:outerShdw blurRad="38100" dist="38100" dir="2700000" algn="tl">
                  <a:srgbClr val="000000"/>
                </a:outerShdw>
              </a:effectLst>
              <a:latin typeface="Garamond" charset="0"/>
              <a:cs typeface="Garamond" charset="0"/>
              <a:sym typeface="Garamond" charset="0"/>
            </a:endParaRPr>
          </a:p>
        </p:txBody>
      </p:sp>
      <p:sp>
        <p:nvSpPr>
          <p:cNvPr id="4099" name="AutoShape 3"/>
          <p:cNvSpPr>
            <a:spLocks/>
          </p:cNvSpPr>
          <p:nvPr/>
        </p:nvSpPr>
        <p:spPr bwMode="auto">
          <a:xfrm>
            <a:off x="1371600" y="3886200"/>
            <a:ext cx="6400800" cy="1114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ctr">
              <a:spcBef>
                <a:spcPts val="8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FFCC00"/>
                </a:solidFill>
                <a:effectLst>
                  <a:outerShdw blurRad="38100" dist="38100" dir="2700000" algn="tl">
                    <a:srgbClr val="000000"/>
                  </a:outerShdw>
                </a:effectLst>
              </a:rPr>
              <a:t>With</a:t>
            </a:r>
            <a:endParaRPr lang="en-US" sz="3200">
              <a:solidFill>
                <a:srgbClr val="FFCC00"/>
              </a:solidFill>
              <a:effectLst>
                <a:outerShdw blurRad="38100" dist="38100" dir="2700000" algn="tl">
                  <a:srgbClr val="000000"/>
                </a:outerShdw>
              </a:effectLst>
              <a:latin typeface="Garamond" charset="0"/>
              <a:cs typeface="Garamond" charset="0"/>
              <a:sym typeface="Garamond" charset="0"/>
            </a:endParaRPr>
          </a:p>
          <a:p>
            <a:pPr algn="ctr">
              <a:spcBef>
                <a:spcPts val="8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FFCC00"/>
                </a:solidFill>
                <a:effectLst>
                  <a:outerShdw blurRad="38100" dist="38100" dir="2700000" algn="tl">
                    <a:srgbClr val="000000"/>
                  </a:outerShdw>
                </a:effectLst>
              </a:rPr>
              <a:t>Julie S. Ong</a:t>
            </a:r>
            <a:endParaRPr lang="en-US"/>
          </a:p>
        </p:txBody>
      </p:sp>
    </p:spTree>
  </p:cSld>
  <p:clrMapOvr>
    <a:masterClrMapping/>
  </p:clrMapOvr>
  <p:transition xmlns:p14="http://schemas.microsoft.com/office/powerpoint/2010/mai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2</a:t>
            </a:r>
            <a:endParaRPr lang="en-US"/>
          </a:p>
        </p:txBody>
      </p:sp>
      <p:sp>
        <p:nvSpPr>
          <p:cNvPr id="6146" name="AutoShape 2"/>
          <p:cNvSpPr>
            <a:spLocks/>
          </p:cNvSpPr>
          <p:nvPr/>
        </p:nvSpPr>
        <p:spPr bwMode="auto">
          <a:xfrm>
            <a:off x="381000" y="1676400"/>
            <a:ext cx="6400800" cy="263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ctr">
              <a:spcBef>
                <a:spcPts val="10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a:solidFill>
                  <a:srgbClr val="FFCC00"/>
                </a:solidFill>
                <a:effectLst>
                  <a:outerShdw blurRad="38100" dist="38100" dir="2700000" algn="tl">
                    <a:srgbClr val="000000"/>
                  </a:outerShdw>
                </a:effectLst>
                <a:latin typeface="Garamond" charset="0"/>
                <a:cs typeface="Garamond" charset="0"/>
                <a:sym typeface="Garamond" charset="0"/>
              </a:rPr>
              <a:t>Would you like to have better health and increased energy?</a:t>
            </a:r>
          </a:p>
          <a:p>
            <a:pPr algn="ctr">
              <a:spcBef>
                <a:spcPts val="10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4000">
              <a:solidFill>
                <a:srgbClr val="FFFFFF"/>
              </a:solidFill>
              <a:effectLst>
                <a:outerShdw blurRad="38100" dist="38100" dir="2700000" algn="tl">
                  <a:srgbClr val="000000"/>
                </a:outerShdw>
              </a:effectLst>
              <a:latin typeface="Garamond" charset="0"/>
              <a:cs typeface="Garamond" charset="0"/>
              <a:sym typeface="Garamond" charset="0"/>
            </a:endParaRPr>
          </a:p>
        </p:txBody>
      </p:sp>
      <p:pic>
        <p:nvPicPr>
          <p:cNvPr id="6147" name="Picture 3" descr="imag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2667000"/>
            <a:ext cx="2343150" cy="2239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3</a:t>
            </a:r>
            <a:endParaRPr lang="en-US"/>
          </a:p>
        </p:txBody>
      </p:sp>
      <p:sp>
        <p:nvSpPr>
          <p:cNvPr id="8194" name="AutoShape 2"/>
          <p:cNvSpPr>
            <a:spLocks/>
          </p:cNvSpPr>
          <p:nvPr/>
        </p:nvSpPr>
        <p:spPr bwMode="auto">
          <a:xfrm>
            <a:off x="381000" y="1676400"/>
            <a:ext cx="6400800" cy="263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ctr">
              <a:spcBef>
                <a:spcPts val="10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a:solidFill>
                  <a:srgbClr val="FFCC00"/>
                </a:solidFill>
                <a:effectLst>
                  <a:outerShdw blurRad="38100" dist="38100" dir="2700000" algn="tl">
                    <a:srgbClr val="000000"/>
                  </a:outerShdw>
                </a:effectLst>
                <a:latin typeface="Garamond" charset="0"/>
                <a:cs typeface="Garamond" charset="0"/>
                <a:sym typeface="Garamond" charset="0"/>
              </a:rPr>
              <a:t>Would you like to eat to live instead of living to eat?</a:t>
            </a:r>
          </a:p>
          <a:p>
            <a:pPr algn="ctr">
              <a:spcBef>
                <a:spcPts val="10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4000">
              <a:solidFill>
                <a:srgbClr val="FFFFFF"/>
              </a:solidFill>
              <a:effectLst>
                <a:outerShdw blurRad="38100" dist="38100" dir="2700000" algn="tl">
                  <a:srgbClr val="000000"/>
                </a:outerShdw>
              </a:effectLst>
              <a:latin typeface="Garamond" charset="0"/>
              <a:cs typeface="Garamond" charset="0"/>
              <a:sym typeface="Garamond" charset="0"/>
            </a:endParaRPr>
          </a:p>
        </p:txBody>
      </p:sp>
      <p:pic>
        <p:nvPicPr>
          <p:cNvPr id="8195" name="Picture 3" descr="imag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2667000"/>
            <a:ext cx="2343150" cy="2239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4</a:t>
            </a:r>
            <a:endParaRPr lang="en-US"/>
          </a:p>
        </p:txBody>
      </p:sp>
      <p:pic>
        <p:nvPicPr>
          <p:cNvPr id="10242" name="Picture 2" descr="imag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3962400"/>
            <a:ext cx="1798638"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0243" name="Picture 3" descr="imag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4191000" cy="177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0244" name="Picture 4" descr="image.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2971800"/>
            <a:ext cx="1676400" cy="1047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0245" name="Picture 5" descr="image.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5800" y="4038600"/>
            <a:ext cx="1771650" cy="170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0246" name="Picture 6" descr="image.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91200" y="457200"/>
            <a:ext cx="1344613" cy="1981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0247" name="AutoShape 7"/>
          <p:cNvSpPr>
            <a:spLocks/>
          </p:cNvSpPr>
          <p:nvPr/>
        </p:nvSpPr>
        <p:spPr bwMode="auto">
          <a:xfrm>
            <a:off x="2041525" y="122238"/>
            <a:ext cx="3573463" cy="511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u="sng">
                <a:solidFill>
                  <a:srgbClr val="FFC000"/>
                </a:solidFill>
                <a:latin typeface="Comic Sans MS" charset="0"/>
                <a:cs typeface="Comic Sans MS" charset="0"/>
                <a:sym typeface="Comic Sans MS" charset="0"/>
              </a:rPr>
              <a:t>Give yourself permission</a:t>
            </a:r>
            <a:endParaRPr lang="en-US"/>
          </a:p>
        </p:txBody>
      </p:sp>
      <p:sp>
        <p:nvSpPr>
          <p:cNvPr id="10248" name="AutoShape 8"/>
          <p:cNvSpPr>
            <a:spLocks/>
          </p:cNvSpPr>
          <p:nvPr/>
        </p:nvSpPr>
        <p:spPr bwMode="auto">
          <a:xfrm rot="2280000">
            <a:off x="4799013" y="2355850"/>
            <a:ext cx="3048000" cy="449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lstStyle/>
          <a:p>
            <a:pPr algn="ctr">
              <a:spcBef>
                <a:spcPts val="12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a:solidFill>
                  <a:srgbClr val="FFC000"/>
                </a:solidFill>
                <a:latin typeface="Comic Sans MS" charset="0"/>
                <a:cs typeface="Comic Sans MS" charset="0"/>
                <a:sym typeface="Comic Sans MS" charset="0"/>
              </a:rPr>
              <a:t>Indulge fantasies!</a:t>
            </a:r>
            <a:endParaRPr lang="en-US"/>
          </a:p>
        </p:txBody>
      </p:sp>
      <p:sp>
        <p:nvSpPr>
          <p:cNvPr id="10249" name="AutoShape 9"/>
          <p:cNvSpPr>
            <a:spLocks/>
          </p:cNvSpPr>
          <p:nvPr/>
        </p:nvSpPr>
        <p:spPr bwMode="auto">
          <a:xfrm rot="20700000">
            <a:off x="5327650" y="5964238"/>
            <a:ext cx="2325688" cy="449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a:solidFill>
                  <a:srgbClr val="FFC000"/>
                </a:solidFill>
                <a:latin typeface="Comic Sans MS" charset="0"/>
                <a:cs typeface="Comic Sans MS" charset="0"/>
                <a:sym typeface="Comic Sans MS" charset="0"/>
              </a:rPr>
              <a:t>Give yourself gifts</a:t>
            </a:r>
            <a:endParaRPr lang="en-US"/>
          </a:p>
        </p:txBody>
      </p:sp>
      <p:sp>
        <p:nvSpPr>
          <p:cNvPr id="10250" name="AutoShape 10"/>
          <p:cNvSpPr>
            <a:spLocks/>
          </p:cNvSpPr>
          <p:nvPr/>
        </p:nvSpPr>
        <p:spPr bwMode="auto">
          <a:xfrm>
            <a:off x="3619500" y="4114800"/>
            <a:ext cx="1457325" cy="447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u="sng">
                <a:solidFill>
                  <a:srgbClr val="FFC000"/>
                </a:solidFill>
                <a:latin typeface="Comic Sans MS" charset="0"/>
                <a:cs typeface="Comic Sans MS" charset="0"/>
                <a:sym typeface="Comic Sans MS" charset="0"/>
              </a:rPr>
              <a:t>Be creative</a:t>
            </a:r>
            <a:endParaRPr lang="en-US"/>
          </a:p>
        </p:txBody>
      </p:sp>
      <p:sp>
        <p:nvSpPr>
          <p:cNvPr id="10251" name="AutoShape 11"/>
          <p:cNvSpPr>
            <a:spLocks/>
          </p:cNvSpPr>
          <p:nvPr/>
        </p:nvSpPr>
        <p:spPr bwMode="auto">
          <a:xfrm rot="20400000">
            <a:off x="836613" y="5803900"/>
            <a:ext cx="2074862" cy="449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a:solidFill>
                  <a:srgbClr val="FFC000"/>
                </a:solidFill>
                <a:latin typeface="Comic Sans MS" charset="0"/>
                <a:cs typeface="Comic Sans MS" charset="0"/>
                <a:sym typeface="Comic Sans MS" charset="0"/>
              </a:rPr>
              <a:t>ALL-ABOUT-ME</a:t>
            </a:r>
            <a:endParaRPr lang="en-US"/>
          </a:p>
        </p:txBody>
      </p:sp>
      <p:sp>
        <p:nvSpPr>
          <p:cNvPr id="10252" name="AutoShape 12"/>
          <p:cNvSpPr>
            <a:spLocks/>
          </p:cNvSpPr>
          <p:nvPr/>
        </p:nvSpPr>
        <p:spPr bwMode="auto">
          <a:xfrm rot="20580000">
            <a:off x="1301750" y="2371725"/>
            <a:ext cx="1320800" cy="449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a:solidFill>
                  <a:srgbClr val="FFC000"/>
                </a:solidFill>
                <a:latin typeface="Comic Sans MS" charset="0"/>
                <a:cs typeface="Comic Sans MS" charset="0"/>
                <a:sym typeface="Comic Sans MS" charset="0"/>
              </a:rPr>
              <a:t>Go crazy!!!</a:t>
            </a:r>
            <a:endParaRPr lang="en-US"/>
          </a:p>
        </p:txBody>
      </p:sp>
    </p:spTree>
  </p:cSld>
  <p:clrMapOvr>
    <a:masterClrMapping/>
  </p:clrMapOvr>
  <p:transition xmlns:p14="http://schemas.microsoft.com/office/powerpoint/2010/mai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5</a:t>
            </a:r>
            <a:endParaRPr lang="en-US"/>
          </a:p>
        </p:txBody>
      </p:sp>
      <p:pic>
        <p:nvPicPr>
          <p:cNvPr id="12290" name="Picture 2" descr="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800600"/>
            <a:ext cx="1458913" cy="1827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2291" name="Picture 3" descr="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0"/>
            <a:ext cx="1770063"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2292" name="Picture 4" descr="image.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2971800"/>
            <a:ext cx="1354138"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2293" name="Picture 5" descr="image.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943600" y="5014913"/>
            <a:ext cx="1851025" cy="1843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2294" name="Picture 6" descr="image.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4495800"/>
            <a:ext cx="102870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2295" name="Picture 7" descr="image.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52400" y="2895600"/>
            <a:ext cx="1219200" cy="1219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2296" name="Picture 8" descr="image.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609600"/>
            <a:ext cx="1019175"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2297" name="Picture 9" descr="image.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581400" y="1981200"/>
            <a:ext cx="1995488" cy="1406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2298" name="Picture 10" descr="image.pn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057400" y="4114800"/>
            <a:ext cx="885825" cy="1057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2299" name="Picture 11" descr="image.pn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340100" y="4724400"/>
            <a:ext cx="1727200" cy="1962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2300" name="Picture 12" descr="image.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28600" y="228600"/>
            <a:ext cx="1357313" cy="167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2301" name="AutoShape 13"/>
          <p:cNvSpPr>
            <a:spLocks/>
          </p:cNvSpPr>
          <p:nvPr/>
        </p:nvSpPr>
        <p:spPr bwMode="auto">
          <a:xfrm rot="1860000">
            <a:off x="1501775" y="1419225"/>
            <a:ext cx="3373438" cy="944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800">
                <a:solidFill>
                  <a:srgbClr val="0D063A"/>
                </a:solidFill>
                <a:latin typeface="Comic Sans MS" charset="0"/>
                <a:cs typeface="Comic Sans MS" charset="0"/>
                <a:sym typeface="Comic Sans MS" charset="0"/>
              </a:rPr>
              <a:t>Imagine . . .</a:t>
            </a:r>
            <a:endParaRPr lang="en-US"/>
          </a:p>
        </p:txBody>
      </p:sp>
      <p:sp>
        <p:nvSpPr>
          <p:cNvPr id="12302" name="AutoShape 14"/>
          <p:cNvSpPr>
            <a:spLocks/>
          </p:cNvSpPr>
          <p:nvPr/>
        </p:nvSpPr>
        <p:spPr bwMode="auto">
          <a:xfrm rot="19620000">
            <a:off x="989013" y="2851150"/>
            <a:ext cx="3328987" cy="1122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6600" i="1">
                <a:solidFill>
                  <a:srgbClr val="FFCC00"/>
                </a:solidFill>
                <a:latin typeface="Brush Script MT" charset="0"/>
                <a:cs typeface="Brush Script MT" charset="0"/>
                <a:sym typeface="Brush Script MT" charset="0"/>
              </a:rPr>
              <a:t>- Health -</a:t>
            </a:r>
            <a:r>
              <a:rPr lang="en-US">
                <a:solidFill>
                  <a:srgbClr val="FFFFFF"/>
                </a:solidFill>
                <a:latin typeface="Arial" charset="0"/>
                <a:cs typeface="Arial" charset="0"/>
                <a:sym typeface="Arial" charset="0"/>
              </a:rPr>
              <a:t> </a:t>
            </a:r>
            <a:endParaRPr lang="en-US"/>
          </a:p>
        </p:txBody>
      </p:sp>
      <p:sp>
        <p:nvSpPr>
          <p:cNvPr id="12303" name="AutoShape 15"/>
          <p:cNvSpPr>
            <a:spLocks/>
          </p:cNvSpPr>
          <p:nvPr/>
        </p:nvSpPr>
        <p:spPr bwMode="auto">
          <a:xfrm rot="19380000">
            <a:off x="3946525" y="2947988"/>
            <a:ext cx="4051300" cy="10969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6600">
                <a:solidFill>
                  <a:srgbClr val="F0042B"/>
                </a:solidFill>
                <a:latin typeface="Harlow Solid Italic" charset="0"/>
                <a:cs typeface="Harlow Solid Italic" charset="0"/>
                <a:sym typeface="Harlow Solid Italic" charset="0"/>
              </a:rPr>
              <a:t>Well-being</a:t>
            </a:r>
            <a:endParaRPr lang="en-US"/>
          </a:p>
        </p:txBody>
      </p:sp>
    </p:spTree>
  </p:cSld>
  <p:clrMapOvr>
    <a:masterClrMapping/>
  </p:clrMapOvr>
  <p:transition xmlns:p14="http://schemas.microsoft.com/office/powerpoint/2010/mai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6</a:t>
            </a:r>
            <a:endParaRPr lang="en-US"/>
          </a:p>
        </p:txBody>
      </p:sp>
      <p:sp>
        <p:nvSpPr>
          <p:cNvPr id="14338" name="AutoShape 2"/>
          <p:cNvSpPr>
            <a:spLocks/>
          </p:cNvSpPr>
          <p:nvPr/>
        </p:nvSpPr>
        <p:spPr bwMode="auto">
          <a:xfrm>
            <a:off x="457200" y="311150"/>
            <a:ext cx="8229600" cy="1068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000"/>
                </a:solidFill>
                <a:effectLst>
                  <a:outerShdw blurRad="38100" dist="38100" dir="2700000" algn="tl">
                    <a:srgbClr val="000000"/>
                  </a:outerShdw>
                </a:effectLst>
                <a:latin typeface="Garamond" charset="0"/>
                <a:cs typeface="Garamond" charset="0"/>
                <a:sym typeface="Garamond" charset="0"/>
              </a:rPr>
              <a:t>New Level</a:t>
            </a:r>
            <a:br>
              <a:rPr lang="en-US" sz="4400" b="1">
                <a:solidFill>
                  <a:srgbClr val="FFC000"/>
                </a:solidFill>
                <a:effectLst>
                  <a:outerShdw blurRad="38100" dist="38100" dir="2700000" algn="tl">
                    <a:srgbClr val="000000"/>
                  </a:outerShdw>
                </a:effectLst>
                <a:latin typeface="Garamond" charset="0"/>
                <a:cs typeface="Garamond" charset="0"/>
                <a:sym typeface="Garamond" charset="0"/>
              </a:rPr>
            </a:br>
            <a:r>
              <a:rPr lang="en-US" sz="2400" b="1">
                <a:solidFill>
                  <a:srgbClr val="FFC000"/>
                </a:solidFill>
                <a:effectLst>
                  <a:outerShdw blurRad="38100" dist="38100" dir="2700000" algn="tl">
                    <a:srgbClr val="000000"/>
                  </a:outerShdw>
                </a:effectLst>
                <a:latin typeface="Garamond" charset="0"/>
                <a:cs typeface="Garamond" charset="0"/>
                <a:sym typeface="Garamond" charset="0"/>
              </a:rPr>
              <a:t>purpose of talk</a:t>
            </a:r>
            <a:endParaRPr lang="en-US"/>
          </a:p>
        </p:txBody>
      </p:sp>
      <p:sp>
        <p:nvSpPr>
          <p:cNvPr id="14339" name="AutoShape 3"/>
          <p:cNvSpPr>
            <a:spLocks/>
          </p:cNvSpPr>
          <p:nvPr/>
        </p:nvSpPr>
        <p:spPr bwMode="auto">
          <a:xfrm>
            <a:off x="457200" y="1905000"/>
            <a:ext cx="8382000" cy="33289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730250" indent="-730250">
              <a:spcBef>
                <a:spcPts val="10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4000">
                <a:solidFill>
                  <a:srgbClr val="FFC000"/>
                </a:solidFill>
                <a:effectLst>
                  <a:outerShdw blurRad="38100" dist="38100" dir="2700000" algn="tl">
                    <a:srgbClr val="000000"/>
                  </a:outerShdw>
                </a:effectLst>
                <a:latin typeface="Garamond" charset="0"/>
                <a:cs typeface="Garamond" charset="0"/>
                <a:sym typeface="Garamond" charset="0"/>
              </a:rPr>
              <a:t>To learn about the purpose of the body</a:t>
            </a:r>
          </a:p>
          <a:p>
            <a:pPr marL="730250" indent="-730250">
              <a:spcBef>
                <a:spcPts val="10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4000">
                <a:solidFill>
                  <a:srgbClr val="FFC000"/>
                </a:solidFill>
                <a:effectLst>
                  <a:outerShdw blurRad="38100" dist="38100" dir="2700000" algn="tl">
                    <a:srgbClr val="000000"/>
                  </a:outerShdw>
                </a:effectLst>
                <a:latin typeface="Garamond" charset="0"/>
                <a:cs typeface="Garamond" charset="0"/>
                <a:sym typeface="Garamond" charset="0"/>
              </a:rPr>
              <a:t>To learn about intuition</a:t>
            </a:r>
          </a:p>
          <a:p>
            <a:pPr marL="730250" indent="-730250">
              <a:spcBef>
                <a:spcPts val="10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4000">
                <a:solidFill>
                  <a:srgbClr val="FFC000"/>
                </a:solidFill>
                <a:effectLst>
                  <a:outerShdw blurRad="38100" dist="38100" dir="2700000" algn="tl">
                    <a:srgbClr val="000000"/>
                  </a:outerShdw>
                </a:effectLst>
                <a:latin typeface="Garamond" charset="0"/>
                <a:cs typeface="Garamond" charset="0"/>
                <a:sym typeface="Garamond" charset="0"/>
              </a:rPr>
              <a:t>To learn about spirituality</a:t>
            </a:r>
          </a:p>
          <a:p>
            <a:pPr marL="730250" indent="-730250">
              <a:spcBef>
                <a:spcPts val="10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4000">
                <a:solidFill>
                  <a:srgbClr val="FFC000"/>
                </a:solidFill>
                <a:effectLst>
                  <a:outerShdw blurRad="38100" dist="38100" dir="2700000" algn="tl">
                    <a:srgbClr val="000000"/>
                  </a:outerShdw>
                </a:effectLst>
                <a:latin typeface="Garamond" charset="0"/>
                <a:cs typeface="Garamond" charset="0"/>
                <a:sym typeface="Garamond" charset="0"/>
              </a:rPr>
              <a:t>To learn how to move from </a:t>
            </a:r>
            <a:r>
              <a:rPr lang="ja-JP" altLang="en-US" sz="4000">
                <a:solidFill>
                  <a:srgbClr val="FFC000"/>
                </a:solidFill>
                <a:effectLst>
                  <a:outerShdw blurRad="38100" dist="38100" dir="2700000" algn="tl">
                    <a:srgbClr val="000000"/>
                  </a:outerShdw>
                </a:effectLst>
                <a:latin typeface="Garamond" charset="0"/>
                <a:cs typeface="Garamond" charset="0"/>
                <a:sym typeface="Garamond" charset="0"/>
              </a:rPr>
              <a:t>“</a:t>
            </a:r>
            <a:r>
              <a:rPr lang="en-US" sz="4000">
                <a:solidFill>
                  <a:srgbClr val="FFC000"/>
                </a:solidFill>
                <a:effectLst>
                  <a:outerShdw blurRad="38100" dist="38100" dir="2700000" algn="tl">
                    <a:srgbClr val="000000"/>
                  </a:outerShdw>
                </a:effectLst>
                <a:latin typeface="Garamond" charset="0"/>
                <a:cs typeface="Garamond" charset="0"/>
                <a:sym typeface="Garamond" charset="0"/>
              </a:rPr>
              <a:t>dis-ease</a:t>
            </a:r>
            <a:r>
              <a:rPr lang="ja-JP" altLang="en-US" sz="4000">
                <a:solidFill>
                  <a:srgbClr val="FFC000"/>
                </a:solidFill>
                <a:effectLst>
                  <a:outerShdw blurRad="38100" dist="38100" dir="2700000" algn="tl">
                    <a:srgbClr val="000000"/>
                  </a:outerShdw>
                </a:effectLst>
                <a:latin typeface="Garamond" charset="0"/>
                <a:cs typeface="Garamond" charset="0"/>
                <a:sym typeface="Garamond" charset="0"/>
              </a:rPr>
              <a:t>”</a:t>
            </a:r>
            <a:r>
              <a:rPr lang="en-US" sz="4000">
                <a:solidFill>
                  <a:srgbClr val="FFC000"/>
                </a:solidFill>
                <a:effectLst>
                  <a:outerShdw blurRad="38100" dist="38100" dir="2700000" algn="tl">
                    <a:srgbClr val="000000"/>
                  </a:outerShdw>
                </a:effectLst>
                <a:latin typeface="Garamond" charset="0"/>
                <a:cs typeface="Garamond" charset="0"/>
                <a:sym typeface="Garamond" charset="0"/>
              </a:rPr>
              <a:t> to new awareness of our higher path</a:t>
            </a:r>
            <a:endParaRPr lang="en-US"/>
          </a:p>
        </p:txBody>
      </p:sp>
      <p:pic>
        <p:nvPicPr>
          <p:cNvPr id="14340" name="Picture 4" descr="imag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304800"/>
            <a:ext cx="1743075" cy="169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7</a:t>
            </a:r>
            <a:endParaRPr lang="en-US"/>
          </a:p>
        </p:txBody>
      </p:sp>
      <p:sp>
        <p:nvSpPr>
          <p:cNvPr id="16386" name="AutoShape 2"/>
          <p:cNvSpPr>
            <a:spLocks/>
          </p:cNvSpPr>
          <p:nvPr/>
        </p:nvSpPr>
        <p:spPr bwMode="auto">
          <a:xfrm>
            <a:off x="457200" y="482600"/>
            <a:ext cx="8229600" cy="725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000"/>
                </a:solidFill>
                <a:effectLst>
                  <a:outerShdw blurRad="38100" dist="38100" dir="2700000" algn="tl">
                    <a:srgbClr val="000000"/>
                  </a:outerShdw>
                </a:effectLst>
                <a:latin typeface="Garamond" charset="0"/>
                <a:cs typeface="Garamond" charset="0"/>
                <a:sym typeface="Garamond" charset="0"/>
              </a:rPr>
              <a:t>Set the Foundation</a:t>
            </a:r>
            <a:endParaRPr lang="en-US"/>
          </a:p>
        </p:txBody>
      </p:sp>
      <p:sp>
        <p:nvSpPr>
          <p:cNvPr id="16387" name="AutoShape 3"/>
          <p:cNvSpPr>
            <a:spLocks/>
          </p:cNvSpPr>
          <p:nvPr/>
        </p:nvSpPr>
        <p:spPr bwMode="auto">
          <a:xfrm>
            <a:off x="457200" y="1600200"/>
            <a:ext cx="6781800" cy="48101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212725" indent="-212725" algn="ctr">
              <a:lnSpc>
                <a:spcPct val="80000"/>
              </a:lnSpc>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Gardening</a:t>
            </a:r>
          </a:p>
          <a:p>
            <a:pPr marL="212725" indent="-212725" algn="ctr">
              <a:lnSpc>
                <a:spcPct val="80000"/>
              </a:lnSpc>
              <a:spcBef>
                <a:spcPts val="700"/>
              </a:spcBef>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endParaRPr lang="en-US" sz="2800">
              <a:solidFill>
                <a:srgbClr val="FFC000"/>
              </a:solidFill>
              <a:effectLst>
                <a:outerShdw blurRad="38100" dist="38100" dir="2700000" algn="tl">
                  <a:srgbClr val="000000"/>
                </a:outerShdw>
              </a:effectLst>
              <a:latin typeface="Garamond" charset="0"/>
              <a:cs typeface="Garamond" charset="0"/>
              <a:sym typeface="Garamond" charset="0"/>
            </a:endParaRPr>
          </a:p>
          <a:p>
            <a:pPr marL="212725" indent="-212725" algn="ctr">
              <a:lnSpc>
                <a:spcPct val="80000"/>
              </a:lnSpc>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Till the soil / remove the stones &amp; weeds</a:t>
            </a:r>
          </a:p>
          <a:p>
            <a:pPr marL="212725" indent="-212725" algn="ctr">
              <a:lnSpc>
                <a:spcPct val="80000"/>
              </a:lnSpc>
              <a:spcBef>
                <a:spcPts val="700"/>
              </a:spcBef>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endParaRPr lang="en-US" sz="2800">
              <a:solidFill>
                <a:srgbClr val="FFC000"/>
              </a:solidFill>
              <a:effectLst>
                <a:outerShdw blurRad="38100" dist="38100" dir="2700000" algn="tl">
                  <a:srgbClr val="000000"/>
                </a:outerShdw>
              </a:effectLst>
              <a:latin typeface="Garamond" charset="0"/>
              <a:cs typeface="Garamond" charset="0"/>
              <a:sym typeface="Garamond" charset="0"/>
            </a:endParaRPr>
          </a:p>
          <a:p>
            <a:pPr marL="212725" indent="-212725" algn="ctr">
              <a:lnSpc>
                <a:spcPct val="80000"/>
              </a:lnSpc>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Add rich fertile soil</a:t>
            </a:r>
          </a:p>
          <a:p>
            <a:pPr marL="212725" indent="-212725" algn="ctr">
              <a:lnSpc>
                <a:spcPct val="80000"/>
              </a:lnSpc>
              <a:spcBef>
                <a:spcPts val="700"/>
              </a:spcBef>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endParaRPr lang="en-US" sz="2800">
              <a:solidFill>
                <a:srgbClr val="FFC000"/>
              </a:solidFill>
              <a:effectLst>
                <a:outerShdw blurRad="38100" dist="38100" dir="2700000" algn="tl">
                  <a:srgbClr val="000000"/>
                </a:outerShdw>
              </a:effectLst>
              <a:latin typeface="Garamond" charset="0"/>
              <a:cs typeface="Garamond" charset="0"/>
              <a:sym typeface="Garamond" charset="0"/>
            </a:endParaRPr>
          </a:p>
          <a:p>
            <a:pPr marL="212725" indent="-212725" algn="ctr">
              <a:lnSpc>
                <a:spcPct val="80000"/>
              </a:lnSpc>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Identify and plant new seeds</a:t>
            </a:r>
          </a:p>
          <a:p>
            <a:pPr marL="212725" indent="-212725" algn="ctr">
              <a:lnSpc>
                <a:spcPct val="80000"/>
              </a:lnSpc>
              <a:spcBef>
                <a:spcPts val="700"/>
              </a:spcBef>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endParaRPr lang="en-US" sz="2800">
              <a:solidFill>
                <a:srgbClr val="FFC000"/>
              </a:solidFill>
              <a:effectLst>
                <a:outerShdw blurRad="38100" dist="38100" dir="2700000" algn="tl">
                  <a:srgbClr val="000000"/>
                </a:outerShdw>
              </a:effectLst>
              <a:latin typeface="Garamond" charset="0"/>
              <a:cs typeface="Garamond" charset="0"/>
              <a:sym typeface="Garamond" charset="0"/>
            </a:endParaRPr>
          </a:p>
          <a:p>
            <a:pPr marL="212725" indent="-212725" algn="ctr">
              <a:lnSpc>
                <a:spcPct val="80000"/>
              </a:lnSpc>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Bear whole fruit</a:t>
            </a:r>
          </a:p>
          <a:p>
            <a:pPr marL="212725" indent="-212725" algn="ctr">
              <a:lnSpc>
                <a:spcPct val="80000"/>
              </a:lnSpc>
              <a:spcBef>
                <a:spcPts val="700"/>
              </a:spcBef>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endParaRPr lang="en-US" sz="2800">
              <a:solidFill>
                <a:srgbClr val="FFFFFF"/>
              </a:solidFill>
              <a:effectLst>
                <a:outerShdw blurRad="38100" dist="38100" dir="2700000" algn="tl">
                  <a:srgbClr val="000000"/>
                </a:outerShdw>
              </a:effectLst>
              <a:latin typeface="Garamond" charset="0"/>
              <a:cs typeface="Garamond" charset="0"/>
              <a:sym typeface="Garamond" charset="0"/>
            </a:endParaRPr>
          </a:p>
          <a:p>
            <a:pPr marL="212725" indent="-212725" algn="ctr">
              <a:lnSpc>
                <a:spcPct val="80000"/>
              </a:lnSpc>
              <a:spcBef>
                <a:spcPts val="600"/>
              </a:spcBef>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endParaRPr lang="en-US" sz="2400">
              <a:solidFill>
                <a:srgbClr val="CC0000"/>
              </a:solidFill>
              <a:effectLst>
                <a:outerShdw blurRad="38100" dist="38100" dir="2700000" algn="tl">
                  <a:srgbClr val="000000"/>
                </a:outerShdw>
              </a:effectLst>
              <a:latin typeface="Garamond" charset="0"/>
              <a:cs typeface="Garamond" charset="0"/>
              <a:sym typeface="Garamond" charset="0"/>
            </a:endParaRPr>
          </a:p>
          <a:p>
            <a:pPr marL="212725" indent="-212725" algn="ctr">
              <a:lnSpc>
                <a:spcPct val="80000"/>
              </a:lnSpc>
              <a:spcBef>
                <a:spcPts val="600"/>
              </a:spcBef>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FFFF"/>
                </a:solidFill>
                <a:effectLst>
                  <a:outerShdw blurRad="38100" dist="38100" dir="2700000" algn="tl">
                    <a:srgbClr val="000000"/>
                  </a:outerShdw>
                </a:effectLst>
                <a:latin typeface="Garamond" charset="0"/>
                <a:cs typeface="Garamond" charset="0"/>
                <a:sym typeface="Garamond" charset="0"/>
              </a:rPr>
              <a:t>  </a:t>
            </a:r>
            <a:endParaRPr lang="en-US"/>
          </a:p>
        </p:txBody>
      </p:sp>
      <p:pic>
        <p:nvPicPr>
          <p:cNvPr id="16388" name="Picture 4" descr="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2971800"/>
            <a:ext cx="1676400" cy="1581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6389" name="Picture 5" descr="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4648200"/>
            <a:ext cx="1736725" cy="163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6390" name="Picture 6" descr="image.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990600"/>
            <a:ext cx="1819275" cy="174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8</a:t>
            </a:r>
            <a:endParaRPr lang="en-US"/>
          </a:p>
        </p:txBody>
      </p:sp>
      <p:pic>
        <p:nvPicPr>
          <p:cNvPr id="18434" name="Picture 2" descr="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0988" y="2589213"/>
            <a:ext cx="3579812" cy="3440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8435" name="AutoShape 3"/>
          <p:cNvSpPr>
            <a:spLocks/>
          </p:cNvSpPr>
          <p:nvPr/>
        </p:nvSpPr>
        <p:spPr bwMode="auto">
          <a:xfrm>
            <a:off x="2819400" y="1066800"/>
            <a:ext cx="4800600" cy="190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187325"/>
            <a:r>
              <a:rPr lang="en-US" sz="6100" b="1">
                <a:solidFill>
                  <a:srgbClr val="707070"/>
                </a:solidFill>
                <a:latin typeface="Impact" charset="0"/>
                <a:cs typeface="Impact" charset="0"/>
                <a:sym typeface="Impact" charset="0"/>
              </a:rPr>
              <a:t>MACROBIOTICS</a:t>
            </a:r>
            <a:endParaRPr lang="en-US"/>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500" fill="hold"/>
                                        <p:tgtEl>
                                          <p:spTgt spid="18434"/>
                                        </p:tgtEl>
                                        <p:attrNameLst>
                                          <p:attrName>ppt_x</p:attrName>
                                        </p:attrNameLst>
                                      </p:cBhvr>
                                      <p:tavLst>
                                        <p:tav tm="0">
                                          <p:val>
                                            <p:strVal val="#ppt_x"/>
                                          </p:val>
                                        </p:tav>
                                        <p:tav tm="100000">
                                          <p:val>
                                            <p:strVal val="#ppt_x"/>
                                          </p:val>
                                        </p:tav>
                                      </p:tavLst>
                                    </p:anim>
                                    <p:anim calcmode="lin" valueType="num">
                                      <p:cBhvr additive="base">
                                        <p:cTn id="8" dur="500" fill="hold"/>
                                        <p:tgtEl>
                                          <p:spTgt spid="184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9</a:t>
            </a:r>
            <a:endParaRPr lang="en-US"/>
          </a:p>
        </p:txBody>
      </p:sp>
      <p:sp>
        <p:nvSpPr>
          <p:cNvPr id="19458" name="AutoShape 2"/>
          <p:cNvSpPr>
            <a:spLocks/>
          </p:cNvSpPr>
          <p:nvPr/>
        </p:nvSpPr>
        <p:spPr bwMode="auto">
          <a:xfrm>
            <a:off x="457200" y="482600"/>
            <a:ext cx="8229600" cy="725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000"/>
                </a:solidFill>
                <a:effectLst>
                  <a:outerShdw blurRad="38100" dist="38100" dir="2700000" algn="tl">
                    <a:srgbClr val="000000"/>
                  </a:outerShdw>
                </a:effectLst>
                <a:latin typeface="Garamond" charset="0"/>
                <a:cs typeface="Garamond" charset="0"/>
                <a:sym typeface="Garamond" charset="0"/>
              </a:rPr>
              <a:t>Macrobiotics is about Balance</a:t>
            </a:r>
            <a:endParaRPr lang="en-US"/>
          </a:p>
        </p:txBody>
      </p:sp>
      <p:pic>
        <p:nvPicPr>
          <p:cNvPr id="19459" name="Picture 3" descr="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1676400"/>
            <a:ext cx="3013075" cy="403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10</a:t>
            </a:r>
            <a:endParaRPr lang="en-US"/>
          </a:p>
        </p:txBody>
      </p:sp>
      <p:sp>
        <p:nvSpPr>
          <p:cNvPr id="21506" name="AutoShape 2"/>
          <p:cNvSpPr>
            <a:spLocks/>
          </p:cNvSpPr>
          <p:nvPr/>
        </p:nvSpPr>
        <p:spPr bwMode="auto">
          <a:xfrm>
            <a:off x="457200" y="482600"/>
            <a:ext cx="8229600" cy="725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000"/>
                </a:solidFill>
                <a:effectLst>
                  <a:outerShdw blurRad="38100" dist="38100" dir="2700000" algn="tl">
                    <a:srgbClr val="000000"/>
                  </a:outerShdw>
                </a:effectLst>
                <a:latin typeface="Garamond" charset="0"/>
                <a:cs typeface="Garamond" charset="0"/>
                <a:sym typeface="Garamond" charset="0"/>
              </a:rPr>
              <a:t>What is Balance?</a:t>
            </a:r>
            <a:endParaRPr lang="en-US"/>
          </a:p>
        </p:txBody>
      </p:sp>
      <p:sp>
        <p:nvSpPr>
          <p:cNvPr id="21507" name="AutoShape 3"/>
          <p:cNvSpPr>
            <a:spLocks/>
          </p:cNvSpPr>
          <p:nvPr/>
        </p:nvSpPr>
        <p:spPr bwMode="auto">
          <a:xfrm>
            <a:off x="457200" y="1598613"/>
            <a:ext cx="6858000" cy="4359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403225" indent="-388938">
              <a:spcBef>
                <a:spcPts val="8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000"/>
                </a:solidFill>
                <a:effectLst>
                  <a:outerShdw blurRad="38100" dist="38100" dir="2700000" algn="tl">
                    <a:srgbClr val="000000"/>
                  </a:outerShdw>
                </a:effectLst>
                <a:latin typeface="Garamond" charset="0"/>
                <a:cs typeface="Garamond" charset="0"/>
                <a:sym typeface="Garamond" charset="0"/>
              </a:rPr>
              <a:t>Webster</a:t>
            </a:r>
            <a:r>
              <a:rPr lang="ja-JP" altLang="en-US" sz="3200">
                <a:solidFill>
                  <a:srgbClr val="FFC000"/>
                </a:solidFill>
                <a:effectLst>
                  <a:outerShdw blurRad="38100" dist="38100" dir="2700000" algn="tl">
                    <a:srgbClr val="000000"/>
                  </a:outerShdw>
                </a:effectLst>
                <a:latin typeface="Garamond" charset="0"/>
                <a:cs typeface="Garamond" charset="0"/>
                <a:sym typeface="Garamond" charset="0"/>
              </a:rPr>
              <a:t>’</a:t>
            </a:r>
            <a:r>
              <a:rPr lang="en-US" sz="3200">
                <a:solidFill>
                  <a:srgbClr val="FFC000"/>
                </a:solidFill>
                <a:effectLst>
                  <a:outerShdw blurRad="38100" dist="38100" dir="2700000" algn="tl">
                    <a:srgbClr val="000000"/>
                  </a:outerShdw>
                </a:effectLst>
                <a:latin typeface="Garamond" charset="0"/>
                <a:cs typeface="Garamond" charset="0"/>
                <a:sym typeface="Garamond" charset="0"/>
              </a:rPr>
              <a:t>s Dictionary definition:</a:t>
            </a:r>
          </a:p>
          <a:p>
            <a:pPr marL="403225" indent="-388938">
              <a:spcBef>
                <a:spcPts val="8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3200">
              <a:solidFill>
                <a:srgbClr val="FFC000"/>
              </a:solidFill>
              <a:effectLst>
                <a:outerShdw blurRad="38100" dist="38100" dir="2700000" algn="tl">
                  <a:srgbClr val="000000"/>
                </a:outerShdw>
              </a:effectLst>
              <a:latin typeface="Garamond" charset="0"/>
              <a:cs typeface="Garamond" charset="0"/>
              <a:sym typeface="Garamond" charset="0"/>
            </a:endParaRPr>
          </a:p>
          <a:p>
            <a:pPr marL="403225" indent="-388938">
              <a:spcBef>
                <a:spcPts val="8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000"/>
                </a:solidFill>
                <a:effectLst>
                  <a:outerShdw blurRad="38100" dist="38100" dir="2700000" algn="tl">
                    <a:srgbClr val="000000"/>
                  </a:outerShdw>
                </a:effectLst>
                <a:latin typeface="Garamond" charset="0"/>
                <a:cs typeface="Garamond" charset="0"/>
                <a:sym typeface="Garamond" charset="0"/>
              </a:rPr>
              <a:t>An aesthetically pleasing integration of elements</a:t>
            </a:r>
          </a:p>
          <a:p>
            <a:pPr marL="403225" indent="-388938">
              <a:spcBef>
                <a:spcPts val="8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000"/>
                </a:solidFill>
                <a:effectLst>
                  <a:outerShdw blurRad="38100" dist="38100" dir="2700000" algn="tl">
                    <a:srgbClr val="000000"/>
                  </a:outerShdw>
                </a:effectLst>
                <a:latin typeface="Garamond" charset="0"/>
                <a:cs typeface="Garamond" charset="0"/>
                <a:sym typeface="Garamond" charset="0"/>
              </a:rPr>
              <a:t>Harmony</a:t>
            </a:r>
          </a:p>
          <a:p>
            <a:pPr marL="403225" indent="-388938">
              <a:spcBef>
                <a:spcPts val="8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000"/>
                </a:solidFill>
                <a:effectLst>
                  <a:outerShdw blurRad="38100" dist="38100" dir="2700000" algn="tl">
                    <a:srgbClr val="000000"/>
                  </a:outerShdw>
                </a:effectLst>
                <a:latin typeface="Garamond" charset="0"/>
                <a:cs typeface="Garamond" charset="0"/>
                <a:sym typeface="Garamond" charset="0"/>
              </a:rPr>
              <a:t>Mental and emotional steadiness</a:t>
            </a:r>
          </a:p>
          <a:p>
            <a:pPr marL="403225" indent="-388938">
              <a:spcBef>
                <a:spcPts val="8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000"/>
                </a:solidFill>
                <a:effectLst>
                  <a:outerShdw blurRad="38100" dist="38100" dir="2700000" algn="tl">
                    <a:srgbClr val="000000"/>
                  </a:outerShdw>
                </a:effectLst>
                <a:latin typeface="Garamond" charset="0"/>
                <a:cs typeface="Garamond" charset="0"/>
                <a:sym typeface="Garamond" charset="0"/>
              </a:rPr>
              <a:t>Physical equilibrium</a:t>
            </a:r>
          </a:p>
        </p:txBody>
      </p:sp>
      <p:pic>
        <p:nvPicPr>
          <p:cNvPr id="21508" name="Picture 4" descr="imag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4572000"/>
            <a:ext cx="1524000" cy="152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11</a:t>
            </a:r>
            <a:endParaRPr lang="en-US"/>
          </a:p>
        </p:txBody>
      </p:sp>
      <p:sp>
        <p:nvSpPr>
          <p:cNvPr id="23554" name="AutoShape 2"/>
          <p:cNvSpPr>
            <a:spLocks/>
          </p:cNvSpPr>
          <p:nvPr/>
        </p:nvSpPr>
        <p:spPr bwMode="auto">
          <a:xfrm>
            <a:off x="457200" y="487363"/>
            <a:ext cx="8229600" cy="7159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C00"/>
                </a:solidFill>
                <a:effectLst>
                  <a:outerShdw blurRad="38100" dist="38100" dir="2700000" algn="tl">
                    <a:srgbClr val="000000"/>
                  </a:outerShdw>
                </a:effectLst>
              </a:rPr>
              <a:t>Macrobiotics</a:t>
            </a:r>
            <a:endParaRPr lang="en-US"/>
          </a:p>
        </p:txBody>
      </p:sp>
      <p:sp>
        <p:nvSpPr>
          <p:cNvPr id="23555" name="AutoShape 3"/>
          <p:cNvSpPr>
            <a:spLocks/>
          </p:cNvSpPr>
          <p:nvPr/>
        </p:nvSpPr>
        <p:spPr bwMode="auto">
          <a:xfrm>
            <a:off x="457200" y="1600200"/>
            <a:ext cx="8229600" cy="3790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438150" indent="-438150">
              <a:lnSpc>
                <a:spcPct val="80000"/>
              </a:lnSpc>
              <a:spcBef>
                <a:spcPts val="6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C00"/>
                </a:solidFill>
                <a:effectLst>
                  <a:outerShdw blurRad="38100" dist="38100" dir="2700000" algn="tl">
                    <a:srgbClr val="000000"/>
                  </a:outerShdw>
                </a:effectLst>
              </a:rPr>
              <a:t>Macro = large </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438150" indent="-438150">
              <a:lnSpc>
                <a:spcPct val="80000"/>
              </a:lnSpc>
              <a:spcBef>
                <a:spcPts val="6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C00"/>
                </a:solidFill>
                <a:effectLst>
                  <a:outerShdw blurRad="38100" dist="38100" dir="2700000" algn="tl">
                    <a:srgbClr val="000000"/>
                  </a:outerShdw>
                </a:effectLst>
              </a:rPr>
              <a:t>Bio = life</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438150" indent="-438150">
              <a:lnSpc>
                <a:spcPct val="80000"/>
              </a:lnSpc>
              <a:spcBef>
                <a:spcPts val="6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C00"/>
                </a:solidFill>
                <a:effectLst>
                  <a:outerShdw blurRad="38100" dist="38100" dir="2700000" algn="tl">
                    <a:srgbClr val="000000"/>
                  </a:outerShdw>
                </a:effectLst>
              </a:rPr>
              <a:t>Ancient practice</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438150" indent="-438150">
              <a:lnSpc>
                <a:spcPct val="80000"/>
              </a:lnSpc>
              <a:spcBef>
                <a:spcPts val="6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C00"/>
                </a:solidFill>
                <a:effectLst>
                  <a:outerShdw blurRad="38100" dist="38100" dir="2700000" algn="tl">
                    <a:srgbClr val="000000"/>
                  </a:outerShdw>
                </a:effectLst>
              </a:rPr>
              <a:t>Harmony with order of universe</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438150" indent="-438150">
              <a:lnSpc>
                <a:spcPct val="80000"/>
              </a:lnSpc>
              <a:spcBef>
                <a:spcPts val="6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C00"/>
                </a:solidFill>
                <a:effectLst>
                  <a:outerShdw blurRad="38100" dist="38100" dir="2700000" algn="tl">
                    <a:srgbClr val="000000"/>
                  </a:outerShdw>
                </a:effectLst>
              </a:rPr>
              <a:t>Views person as whole</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80000"/>
              </a:lnSpc>
              <a:spcBef>
                <a:spcPts val="5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000">
                <a:solidFill>
                  <a:srgbClr val="FFCC00"/>
                </a:solidFill>
                <a:effectLst>
                  <a:outerShdw blurRad="38100" dist="38100" dir="2700000" algn="tl">
                    <a:srgbClr val="000000"/>
                  </a:outerShdw>
                </a:effectLst>
              </a:rPr>
              <a:t>Physical</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80000"/>
              </a:lnSpc>
              <a:spcBef>
                <a:spcPts val="5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000">
                <a:solidFill>
                  <a:srgbClr val="FFCC00"/>
                </a:solidFill>
                <a:effectLst>
                  <a:outerShdw blurRad="38100" dist="38100" dir="2700000" algn="tl">
                    <a:srgbClr val="000000"/>
                  </a:outerShdw>
                </a:effectLst>
              </a:rPr>
              <a:t>Mental</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80000"/>
              </a:lnSpc>
              <a:spcBef>
                <a:spcPts val="5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000">
                <a:solidFill>
                  <a:srgbClr val="FFCC00"/>
                </a:solidFill>
                <a:effectLst>
                  <a:outerShdw blurRad="38100" dist="38100" dir="2700000" algn="tl">
                    <a:srgbClr val="000000"/>
                  </a:outerShdw>
                </a:effectLst>
              </a:rPr>
              <a:t>Spiritual</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a:p>
            <a:pPr marL="438150" indent="-438150">
              <a:lnSpc>
                <a:spcPct val="80000"/>
              </a:lnSpc>
              <a:spcBef>
                <a:spcPts val="6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C00"/>
                </a:solidFill>
                <a:effectLst>
                  <a:outerShdw blurRad="38100" dist="38100" dir="2700000" algn="tl">
                    <a:srgbClr val="000000"/>
                  </a:outerShdw>
                </a:effectLst>
              </a:rPr>
              <a:t>Which organs have problems</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438150" indent="-438150">
              <a:lnSpc>
                <a:spcPct val="80000"/>
              </a:lnSpc>
              <a:spcBef>
                <a:spcPts val="6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C00"/>
                </a:solidFill>
                <a:effectLst>
                  <a:outerShdw blurRad="38100" dist="38100" dir="2700000" algn="tl">
                    <a:srgbClr val="000000"/>
                  </a:outerShdw>
                </a:effectLst>
              </a:rPr>
              <a:t>Heals person holistically</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438150" indent="-438150">
              <a:lnSpc>
                <a:spcPct val="80000"/>
              </a:lnSpc>
              <a:spcBef>
                <a:spcPts val="6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C00"/>
                </a:solidFill>
                <a:effectLst>
                  <a:outerShdw blurRad="38100" dist="38100" dir="2700000" algn="tl">
                    <a:srgbClr val="000000"/>
                  </a:outerShdw>
                </a:effectLst>
              </a:rPr>
              <a:t>Whole foods</a:t>
            </a:r>
            <a:endParaRPr lang="en-US"/>
          </a:p>
        </p:txBody>
      </p:sp>
    </p:spTree>
  </p:cSld>
  <p:clrMapOvr>
    <a:masterClrMapping/>
  </p:clrMapOvr>
  <p:transition xmlns:p14="http://schemas.microsoft.com/office/powerpoint/2010/mai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12</a:t>
            </a:r>
            <a:endParaRPr lang="en-US"/>
          </a:p>
        </p:txBody>
      </p:sp>
      <p:sp>
        <p:nvSpPr>
          <p:cNvPr id="25602" name="AutoShape 2"/>
          <p:cNvSpPr>
            <a:spLocks/>
          </p:cNvSpPr>
          <p:nvPr/>
        </p:nvSpPr>
        <p:spPr bwMode="auto">
          <a:xfrm>
            <a:off x="457200" y="487363"/>
            <a:ext cx="8229600" cy="7159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C00"/>
                </a:solidFill>
                <a:effectLst>
                  <a:outerShdw blurRad="38100" dist="38100" dir="2700000" algn="tl">
                    <a:srgbClr val="000000"/>
                  </a:outerShdw>
                </a:effectLst>
              </a:rPr>
              <a:t>Macrobiotic Practice</a:t>
            </a:r>
            <a:endParaRPr lang="en-US"/>
          </a:p>
        </p:txBody>
      </p:sp>
      <p:sp>
        <p:nvSpPr>
          <p:cNvPr id="25603" name="AutoShape 3"/>
          <p:cNvSpPr>
            <a:spLocks/>
          </p:cNvSpPr>
          <p:nvPr/>
        </p:nvSpPr>
        <p:spPr bwMode="auto">
          <a:xfrm>
            <a:off x="457200" y="1600200"/>
            <a:ext cx="8229600" cy="4378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584200" indent="-584200">
              <a:lnSpc>
                <a:spcPct val="90000"/>
              </a:lnSpc>
              <a:spcBef>
                <a:spcPts val="8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3200">
                <a:solidFill>
                  <a:srgbClr val="FFCC00"/>
                </a:solidFill>
                <a:effectLst>
                  <a:outerShdw blurRad="38100" dist="38100" dir="2700000" algn="tl">
                    <a:srgbClr val="000000"/>
                  </a:outerShdw>
                </a:effectLst>
              </a:rPr>
              <a:t>Living in accord with nature</a:t>
            </a:r>
            <a:endParaRPr lang="en-US" sz="3200">
              <a:solidFill>
                <a:srgbClr val="FFCC00"/>
              </a:solidFill>
              <a:effectLst>
                <a:outerShdw blurRad="38100" dist="38100" dir="2700000" algn="tl">
                  <a:srgbClr val="000000"/>
                </a:outerShdw>
              </a:effectLst>
              <a:latin typeface="Garamond" charset="0"/>
              <a:cs typeface="Garamond" charset="0"/>
              <a:sym typeface="Garamond" charset="0"/>
            </a:endParaRPr>
          </a:p>
          <a:p>
            <a:pPr marL="879475" lvl="1" indent="-422275">
              <a:lnSpc>
                <a:spcPct val="90000"/>
              </a:lnSpc>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ja-JP" altLang="en-US" sz="2800">
                <a:solidFill>
                  <a:srgbClr val="FFCC00"/>
                </a:solidFill>
                <a:effectLst>
                  <a:outerShdw blurRad="38100" dist="38100" dir="2700000" algn="tl">
                    <a:srgbClr val="000000"/>
                  </a:outerShdw>
                </a:effectLst>
              </a:rPr>
              <a:t>“</a:t>
            </a:r>
            <a:r>
              <a:rPr lang="en-US" sz="2800">
                <a:solidFill>
                  <a:srgbClr val="FFCC00"/>
                </a:solidFill>
                <a:effectLst>
                  <a:outerShdw blurRad="38100" dist="38100" dir="2700000" algn="tl">
                    <a:srgbClr val="000000"/>
                  </a:outerShdw>
                </a:effectLst>
              </a:rPr>
              <a:t>Large life</a:t>
            </a:r>
            <a:r>
              <a:rPr lang="ja-JP" altLang="en-US" sz="2800">
                <a:solidFill>
                  <a:srgbClr val="FFCC00"/>
                </a:solidFill>
                <a:effectLst>
                  <a:outerShdw blurRad="38100" dist="38100" dir="2700000" algn="tl">
                    <a:srgbClr val="000000"/>
                  </a:outerShdw>
                </a:effectLst>
              </a:rPr>
              <a:t>”</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584200" indent="-584200">
              <a:lnSpc>
                <a:spcPct val="90000"/>
              </a:lnSpc>
              <a:spcBef>
                <a:spcPts val="8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3200">
                <a:solidFill>
                  <a:srgbClr val="FFCC00"/>
                </a:solidFill>
                <a:effectLst>
                  <a:outerShdw blurRad="38100" dist="38100" dir="2700000" algn="tl">
                    <a:srgbClr val="000000"/>
                  </a:outerShdw>
                </a:effectLst>
              </a:rPr>
              <a:t>Taking responsibility for your own health from a holistic viewpoint</a:t>
            </a:r>
            <a:endParaRPr lang="en-US" sz="3200">
              <a:solidFill>
                <a:srgbClr val="FFCC00"/>
              </a:solidFill>
              <a:effectLst>
                <a:outerShdw blurRad="38100" dist="38100" dir="2700000" algn="tl">
                  <a:srgbClr val="000000"/>
                </a:outerShdw>
              </a:effectLst>
              <a:latin typeface="Garamond" charset="0"/>
              <a:cs typeface="Garamond" charset="0"/>
              <a:sym typeface="Garamond" charset="0"/>
            </a:endParaRPr>
          </a:p>
          <a:p>
            <a:pPr marL="584200" indent="-584200">
              <a:lnSpc>
                <a:spcPct val="90000"/>
              </a:lnSpc>
              <a:spcBef>
                <a:spcPts val="8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3200">
                <a:solidFill>
                  <a:srgbClr val="FFCC00"/>
                </a:solidFill>
                <a:effectLst>
                  <a:outerShdw blurRad="38100" dist="38100" dir="2700000" algn="tl">
                    <a:srgbClr val="000000"/>
                  </a:outerShdw>
                </a:effectLst>
              </a:rPr>
              <a:t>Focusing on healing yourself on many different levels</a:t>
            </a:r>
            <a:endParaRPr lang="en-US" sz="3200">
              <a:solidFill>
                <a:srgbClr val="FFCC00"/>
              </a:solidFill>
              <a:effectLst>
                <a:outerShdw blurRad="38100" dist="38100" dir="2700000" algn="tl">
                  <a:srgbClr val="000000"/>
                </a:outerShdw>
              </a:effectLst>
              <a:latin typeface="Garamond" charset="0"/>
              <a:cs typeface="Garamond" charset="0"/>
              <a:sym typeface="Garamond" charset="0"/>
            </a:endParaRPr>
          </a:p>
          <a:p>
            <a:pPr marL="584200" indent="-584200">
              <a:lnSpc>
                <a:spcPct val="90000"/>
              </a:lnSpc>
              <a:spcBef>
                <a:spcPts val="8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3200">
                <a:solidFill>
                  <a:srgbClr val="FFCC00"/>
                </a:solidFill>
                <a:effectLst>
                  <a:outerShdw blurRad="38100" dist="38100" dir="2700000" algn="tl">
                    <a:srgbClr val="000000"/>
                  </a:outerShdw>
                </a:effectLst>
              </a:rPr>
              <a:t>Discovering which areas are affected by dis-ease</a:t>
            </a:r>
            <a:r>
              <a:rPr lang="en-US" sz="3200" i="1">
                <a:solidFill>
                  <a:srgbClr val="FFCC00"/>
                </a:solidFill>
                <a:effectLst>
                  <a:outerShdw blurRad="38100" dist="38100" dir="2700000" algn="tl">
                    <a:srgbClr val="000000"/>
                  </a:outerShdw>
                </a:effectLst>
              </a:rPr>
              <a:t> </a:t>
            </a:r>
            <a:endParaRPr lang="en-US" sz="3200" i="1">
              <a:solidFill>
                <a:srgbClr val="FFCC00"/>
              </a:solidFill>
              <a:effectLst>
                <a:outerShdw blurRad="38100" dist="38100" dir="2700000" algn="tl">
                  <a:srgbClr val="000000"/>
                </a:outerShdw>
              </a:effectLst>
              <a:latin typeface="Garamond" charset="0"/>
              <a:cs typeface="Garamond" charset="0"/>
              <a:sym typeface="Garamond" charset="0"/>
            </a:endParaRPr>
          </a:p>
        </p:txBody>
      </p:sp>
    </p:spTree>
  </p:cSld>
  <p:clrMapOvr>
    <a:masterClrMapping/>
  </p:clrMapOvr>
  <p:transition xmlns:p14="http://schemas.microsoft.com/office/powerpoint/2010/mai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13</a:t>
            </a:r>
            <a:endParaRPr lang="en-US"/>
          </a:p>
        </p:txBody>
      </p:sp>
      <p:sp>
        <p:nvSpPr>
          <p:cNvPr id="27650" name="AutoShape 2"/>
          <p:cNvSpPr>
            <a:spLocks/>
          </p:cNvSpPr>
          <p:nvPr/>
        </p:nvSpPr>
        <p:spPr bwMode="auto">
          <a:xfrm>
            <a:off x="457200" y="163513"/>
            <a:ext cx="8229600" cy="13636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C00"/>
                </a:solidFill>
                <a:effectLst>
                  <a:outerShdw blurRad="38100" dist="38100" dir="2700000" algn="tl">
                    <a:srgbClr val="000000"/>
                  </a:outerShdw>
                </a:effectLst>
              </a:rPr>
              <a:t>Western vs. Macrobiotic Approach</a:t>
            </a:r>
            <a:endParaRPr lang="en-US"/>
          </a:p>
        </p:txBody>
      </p:sp>
      <p:sp>
        <p:nvSpPr>
          <p:cNvPr id="27651" name="AutoShape 3"/>
          <p:cNvSpPr>
            <a:spLocks/>
          </p:cNvSpPr>
          <p:nvPr/>
        </p:nvSpPr>
        <p:spPr bwMode="auto">
          <a:xfrm>
            <a:off x="457200" y="1600200"/>
            <a:ext cx="4037013" cy="3022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439738" indent="-425450">
              <a:spcBef>
                <a:spcPts val="8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C00"/>
                </a:solidFill>
                <a:effectLst>
                  <a:outerShdw blurRad="38100" dist="38100" dir="2700000" algn="tl">
                    <a:srgbClr val="000000"/>
                  </a:outerShdw>
                </a:effectLst>
              </a:rPr>
              <a:t>Western Approach</a:t>
            </a:r>
            <a:endParaRPr lang="en-US" sz="3200">
              <a:solidFill>
                <a:srgbClr val="FFCC00"/>
              </a:solidFill>
              <a:effectLst>
                <a:outerShdw blurRad="38100" dist="38100" dir="2700000" algn="tl">
                  <a:srgbClr val="000000"/>
                </a:outerShdw>
              </a:effectLst>
              <a:latin typeface="Garamond" charset="0"/>
              <a:cs typeface="Garamond" charset="0"/>
              <a:sym typeface="Garamond" charset="0"/>
            </a:endParaRPr>
          </a:p>
          <a:p>
            <a:pPr marL="439738" indent="-425450">
              <a:spcBef>
                <a:spcPts val="7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C00"/>
                </a:solidFill>
                <a:effectLst>
                  <a:outerShdw blurRad="38100" dist="38100" dir="2700000" algn="tl">
                    <a:srgbClr val="000000"/>
                  </a:outerShdw>
                </a:effectLst>
              </a:rPr>
              <a:t>High technology</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439738" indent="-425450">
              <a:spcBef>
                <a:spcPts val="7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C00"/>
                </a:solidFill>
                <a:effectLst>
                  <a:outerShdw blurRad="38100" dist="38100" dir="2700000" algn="tl">
                    <a:srgbClr val="000000"/>
                  </a:outerShdw>
                </a:effectLst>
              </a:rPr>
              <a:t>Cure</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439738" indent="-425450">
              <a:spcBef>
                <a:spcPts val="7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C00"/>
                </a:solidFill>
                <a:effectLst>
                  <a:outerShdw blurRad="38100" dist="38100" dir="2700000" algn="tl">
                    <a:srgbClr val="000000"/>
                  </a:outerShdw>
                </a:effectLst>
              </a:rPr>
              <a:t>Partial effects</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439738" indent="-425450">
              <a:spcBef>
                <a:spcPts val="7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C00"/>
                </a:solidFill>
                <a:effectLst>
                  <a:outerShdw blurRad="38100" dist="38100" dir="2700000" algn="tl">
                    <a:srgbClr val="000000"/>
                  </a:outerShdw>
                </a:effectLst>
              </a:rPr>
              <a:t>Material components</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439738" indent="-425450">
              <a:spcBef>
                <a:spcPts val="7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C00"/>
                </a:solidFill>
                <a:effectLst>
                  <a:outerShdw blurRad="38100" dist="38100" dir="2700000" algn="tl">
                    <a:srgbClr val="000000"/>
                  </a:outerShdw>
                </a:effectLst>
              </a:rPr>
              <a:t>Nutritional information</a:t>
            </a:r>
            <a:endParaRPr lang="en-US"/>
          </a:p>
        </p:txBody>
      </p:sp>
      <p:sp>
        <p:nvSpPr>
          <p:cNvPr id="27652" name="AutoShape 4"/>
          <p:cNvSpPr>
            <a:spLocks/>
          </p:cNvSpPr>
          <p:nvPr/>
        </p:nvSpPr>
        <p:spPr bwMode="auto">
          <a:xfrm>
            <a:off x="4649788" y="1600200"/>
            <a:ext cx="4037012" cy="48148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379413" indent="-365125">
              <a:spcBef>
                <a:spcPts val="8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C00"/>
                </a:solidFill>
                <a:effectLst>
                  <a:outerShdw blurRad="38100" dist="38100" dir="2700000" algn="tl">
                    <a:srgbClr val="000000"/>
                  </a:outerShdw>
                </a:effectLst>
              </a:rPr>
              <a:t>Macrobiotic Approach</a:t>
            </a:r>
            <a:endParaRPr lang="en-US" sz="3200">
              <a:solidFill>
                <a:srgbClr val="FFCC00"/>
              </a:solidFill>
              <a:effectLst>
                <a:outerShdw blurRad="38100" dist="38100" dir="2700000" algn="tl">
                  <a:srgbClr val="000000"/>
                </a:outerShdw>
              </a:effectLst>
              <a:latin typeface="Garamond" charset="0"/>
              <a:cs typeface="Garamond" charset="0"/>
              <a:sym typeface="Garamond" charset="0"/>
            </a:endParaRPr>
          </a:p>
          <a:p>
            <a:pPr marL="379413" indent="-365125">
              <a:spcBef>
                <a:spcPts val="7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C00"/>
                </a:solidFill>
                <a:effectLst>
                  <a:outerShdw blurRad="38100" dist="38100" dir="2700000" algn="tl">
                    <a:srgbClr val="000000"/>
                  </a:outerShdw>
                </a:effectLst>
              </a:rPr>
              <a:t>We are part of nature</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379413" indent="-365125">
              <a:spcBef>
                <a:spcPts val="7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C00"/>
                </a:solidFill>
                <a:effectLst>
                  <a:outerShdw blurRad="38100" dist="38100" dir="2700000" algn="tl">
                    <a:srgbClr val="000000"/>
                  </a:outerShdw>
                </a:effectLst>
              </a:rPr>
              <a:t>Heal the cause</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379413" indent="-365125">
              <a:spcBef>
                <a:spcPts val="7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C00"/>
                </a:solidFill>
                <a:effectLst>
                  <a:outerShdw blurRad="38100" dist="38100" dir="2700000" algn="tl">
                    <a:srgbClr val="000000"/>
                  </a:outerShdw>
                </a:effectLst>
              </a:rPr>
              <a:t>Energetic comprehensive effects</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379413" indent="-365125">
              <a:spcBef>
                <a:spcPts val="7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C00"/>
                </a:solidFill>
                <a:effectLst>
                  <a:outerShdw blurRad="38100" dist="38100" dir="2700000" algn="tl">
                    <a:srgbClr val="000000"/>
                  </a:outerShdw>
                </a:effectLst>
              </a:rPr>
              <a:t>Deepest level changes</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379413" indent="-365125">
              <a:spcBef>
                <a:spcPts val="7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C00"/>
                </a:solidFill>
                <a:effectLst>
                  <a:outerShdw blurRad="38100" dist="38100" dir="2700000" algn="tl">
                    <a:srgbClr val="000000"/>
                  </a:outerShdw>
                </a:effectLst>
              </a:rPr>
              <a:t>Body is made out of food</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379413" indent="-365125">
              <a:spcBef>
                <a:spcPts val="7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p:txBody>
      </p:sp>
    </p:spTree>
  </p:cSld>
  <p:clrMapOvr>
    <a:masterClrMapping/>
  </p:clrMapOvr>
  <p:transition xmlns:p14="http://schemas.microsoft.com/office/powerpoint/2010/mai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14</a:t>
            </a:r>
            <a:endParaRPr lang="en-US"/>
          </a:p>
        </p:txBody>
      </p:sp>
      <p:sp>
        <p:nvSpPr>
          <p:cNvPr id="29698" name="AutoShape 2"/>
          <p:cNvSpPr>
            <a:spLocks/>
          </p:cNvSpPr>
          <p:nvPr/>
        </p:nvSpPr>
        <p:spPr bwMode="auto">
          <a:xfrm>
            <a:off x="228600" y="2392363"/>
            <a:ext cx="8229600" cy="1233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b="1">
                <a:solidFill>
                  <a:srgbClr val="FFC000"/>
                </a:solidFill>
                <a:effectLst>
                  <a:outerShdw blurRad="38100" dist="38100" dir="2700000" algn="tl">
                    <a:srgbClr val="000000"/>
                  </a:outerShdw>
                </a:effectLst>
                <a:latin typeface="Garamond" charset="0"/>
                <a:cs typeface="Garamond" charset="0"/>
                <a:sym typeface="Garamond" charset="0"/>
              </a:rPr>
              <a:t>Our bodies are designed to take in nutrition and eliminate toxins.</a:t>
            </a:r>
            <a:endParaRPr lang="en-US"/>
          </a:p>
        </p:txBody>
      </p:sp>
    </p:spTree>
  </p:cSld>
  <p:clrMapOvr>
    <a:masterClrMapping/>
  </p:clrMapOvr>
  <p:transition xmlns:p14="http://schemas.microsoft.com/office/powerpoint/2010/mai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15</a:t>
            </a:r>
            <a:endParaRPr lang="en-US"/>
          </a:p>
        </p:txBody>
      </p:sp>
      <p:sp>
        <p:nvSpPr>
          <p:cNvPr id="31746" name="AutoShape 2"/>
          <p:cNvSpPr>
            <a:spLocks/>
          </p:cNvSpPr>
          <p:nvPr/>
        </p:nvSpPr>
        <p:spPr bwMode="auto">
          <a:xfrm>
            <a:off x="457200" y="477838"/>
            <a:ext cx="8229600" cy="7350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000"/>
                </a:solidFill>
                <a:effectLst>
                  <a:outerShdw blurRad="38100" dist="38100" dir="2700000" algn="tl">
                    <a:srgbClr val="000000"/>
                  </a:outerShdw>
                </a:effectLst>
              </a:rPr>
              <a:t>Healing </a:t>
            </a:r>
            <a:r>
              <a:rPr lang="en-US" sz="4400">
                <a:solidFill>
                  <a:srgbClr val="FFC000"/>
                </a:solidFill>
                <a:effectLst>
                  <a:outerShdw blurRad="38100" dist="38100" dir="2700000" algn="tl">
                    <a:srgbClr val="000000"/>
                  </a:outerShdw>
                </a:effectLst>
                <a:latin typeface="Wingdings" charset="0"/>
                <a:cs typeface="Wingdings" charset="0"/>
                <a:sym typeface="Wingdings" charset="0"/>
              </a:rPr>
              <a:t>⬄</a:t>
            </a:r>
            <a:r>
              <a:rPr lang="en-US" sz="4400" b="1">
                <a:solidFill>
                  <a:srgbClr val="FFC000"/>
                </a:solidFill>
                <a:effectLst>
                  <a:outerShdw blurRad="38100" dist="38100" dir="2700000" algn="tl">
                    <a:srgbClr val="000000"/>
                  </a:outerShdw>
                </a:effectLst>
              </a:rPr>
              <a:t> Balance</a:t>
            </a:r>
            <a:endParaRPr lang="en-US"/>
          </a:p>
        </p:txBody>
      </p:sp>
      <p:sp>
        <p:nvSpPr>
          <p:cNvPr id="31747" name="AutoShape 3"/>
          <p:cNvSpPr>
            <a:spLocks/>
          </p:cNvSpPr>
          <p:nvPr/>
        </p:nvSpPr>
        <p:spPr bwMode="auto">
          <a:xfrm>
            <a:off x="457200" y="1371600"/>
            <a:ext cx="8229600" cy="511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306388" indent="-292100">
              <a:lnSpc>
                <a:spcPct val="90000"/>
              </a:lnSpc>
              <a:spcBef>
                <a:spcPts val="8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3200">
              <a:solidFill>
                <a:srgbClr val="FFFFFF"/>
              </a:solidFill>
              <a:effectLst>
                <a:outerShdw blurRad="38100" dist="38100" dir="2700000" algn="tl">
                  <a:srgbClr val="000000"/>
                </a:outerShdw>
              </a:effectLst>
              <a:latin typeface="Garamond" charset="0"/>
              <a:cs typeface="Garamond" charset="0"/>
              <a:sym typeface="Garamond" charset="0"/>
            </a:endParaRPr>
          </a:p>
          <a:p>
            <a:pPr marL="306388" indent="-292100">
              <a:lnSpc>
                <a:spcPct val="90000"/>
              </a:lnSpc>
              <a:spcBef>
                <a:spcPts val="8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000"/>
                </a:solidFill>
                <a:effectLst>
                  <a:outerShdw blurRad="38100" dist="38100" dir="2700000" algn="tl">
                    <a:srgbClr val="000000"/>
                  </a:outerShdw>
                </a:effectLst>
              </a:rPr>
              <a:t>Macrobiotics looks at balance</a:t>
            </a:r>
            <a:endParaRPr lang="en-US" sz="3200">
              <a:solidFill>
                <a:srgbClr val="FFC000"/>
              </a:solidFill>
              <a:effectLst>
                <a:outerShdw blurRad="38100" dist="38100" dir="2700000" algn="tl">
                  <a:srgbClr val="000000"/>
                </a:outerShdw>
              </a:effectLst>
              <a:latin typeface="Garamond" charset="0"/>
              <a:cs typeface="Garamond" charset="0"/>
              <a:sym typeface="Garamond" charset="0"/>
            </a:endParaRPr>
          </a:p>
          <a:p>
            <a:pPr marL="879475" lvl="1" indent="-422275">
              <a:lnSpc>
                <a:spcPct val="90000"/>
              </a:lnSpc>
              <a:spcBef>
                <a:spcPts val="7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000"/>
                </a:solidFill>
                <a:effectLst>
                  <a:outerShdw blurRad="38100" dist="38100" dir="2700000" algn="tl">
                    <a:srgbClr val="000000"/>
                  </a:outerShdw>
                </a:effectLst>
              </a:rPr>
              <a:t>How everything fits together as a whole</a:t>
            </a:r>
            <a:endParaRPr lang="en-US" sz="2800">
              <a:solidFill>
                <a:srgbClr val="FFC000"/>
              </a:solidFill>
              <a:effectLst>
                <a:outerShdw blurRad="38100" dist="38100" dir="2700000" algn="tl">
                  <a:srgbClr val="000000"/>
                </a:outerShdw>
              </a:effectLst>
              <a:latin typeface="Garamond" charset="0"/>
              <a:cs typeface="Garamond" charset="0"/>
              <a:sym typeface="Garamond" charset="0"/>
            </a:endParaRPr>
          </a:p>
          <a:p>
            <a:pPr marL="306388" indent="-292100">
              <a:lnSpc>
                <a:spcPct val="90000"/>
              </a:lnSpc>
              <a:spcBef>
                <a:spcPts val="8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3200">
              <a:solidFill>
                <a:srgbClr val="FFC000"/>
              </a:solidFill>
              <a:effectLst>
                <a:outerShdw blurRad="38100" dist="38100" dir="2700000" algn="tl">
                  <a:srgbClr val="000000"/>
                </a:outerShdw>
              </a:effectLst>
              <a:latin typeface="Garamond" charset="0"/>
              <a:cs typeface="Garamond" charset="0"/>
              <a:sym typeface="Garamond" charset="0"/>
            </a:endParaRPr>
          </a:p>
          <a:p>
            <a:pPr marL="306388" indent="-292100">
              <a:lnSpc>
                <a:spcPct val="90000"/>
              </a:lnSpc>
              <a:spcBef>
                <a:spcPts val="8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000"/>
                </a:solidFill>
                <a:effectLst>
                  <a:outerShdw blurRad="38100" dist="38100" dir="2700000" algn="tl">
                    <a:srgbClr val="000000"/>
                  </a:outerShdw>
                </a:effectLst>
              </a:rPr>
              <a:t>Problems occur when we are not eating according to body</a:t>
            </a:r>
            <a:r>
              <a:rPr lang="ja-JP" altLang="en-US" sz="3200">
                <a:solidFill>
                  <a:srgbClr val="FFC000"/>
                </a:solidFill>
                <a:effectLst>
                  <a:outerShdw blurRad="38100" dist="38100" dir="2700000" algn="tl">
                    <a:srgbClr val="000000"/>
                  </a:outerShdw>
                </a:effectLst>
              </a:rPr>
              <a:t>’</a:t>
            </a:r>
            <a:r>
              <a:rPr lang="en-US" sz="3200">
                <a:solidFill>
                  <a:srgbClr val="FFC000"/>
                </a:solidFill>
                <a:effectLst>
                  <a:outerShdw blurRad="38100" dist="38100" dir="2700000" algn="tl">
                    <a:srgbClr val="000000"/>
                  </a:outerShdw>
                </a:effectLst>
              </a:rPr>
              <a:t>s design</a:t>
            </a:r>
            <a:endParaRPr lang="en-US" sz="3200">
              <a:solidFill>
                <a:srgbClr val="FFC000"/>
              </a:solidFill>
              <a:effectLst>
                <a:outerShdw blurRad="38100" dist="38100" dir="2700000" algn="tl">
                  <a:srgbClr val="000000"/>
                </a:outerShdw>
              </a:effectLst>
              <a:latin typeface="Garamond" charset="0"/>
              <a:cs typeface="Garamond" charset="0"/>
              <a:sym typeface="Garamond" charset="0"/>
            </a:endParaRPr>
          </a:p>
          <a:p>
            <a:pPr marL="879475" lvl="1" indent="-422275">
              <a:lnSpc>
                <a:spcPct val="90000"/>
              </a:lnSpc>
              <a:spcBef>
                <a:spcPts val="7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000"/>
                </a:solidFill>
                <a:effectLst>
                  <a:outerShdw blurRad="38100" dist="38100" dir="2700000" algn="tl">
                    <a:srgbClr val="000000"/>
                  </a:outerShdw>
                </a:effectLst>
              </a:rPr>
              <a:t>Messages </a:t>
            </a:r>
            <a:endParaRPr lang="en-US" sz="2800">
              <a:solidFill>
                <a:srgbClr val="FFC000"/>
              </a:solidFill>
              <a:effectLst>
                <a:outerShdw blurRad="38100" dist="38100" dir="2700000" algn="tl">
                  <a:srgbClr val="000000"/>
                </a:outerShdw>
              </a:effectLst>
              <a:latin typeface="Garamond" charset="0"/>
              <a:cs typeface="Garamond" charset="0"/>
              <a:sym typeface="Garamond" charset="0"/>
            </a:endParaRPr>
          </a:p>
          <a:p>
            <a:pPr marL="1219200" lvl="2" indent="-304800">
              <a:lnSpc>
                <a:spcPct val="90000"/>
              </a:lnSpc>
              <a:spcBef>
                <a:spcPts val="600"/>
              </a:spcBef>
              <a:buClr>
                <a:srgbClr val="E5E5FF"/>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400">
                <a:solidFill>
                  <a:srgbClr val="FFC000"/>
                </a:solidFill>
                <a:effectLst>
                  <a:outerShdw blurRad="38100" dist="38100" dir="2700000" algn="tl">
                    <a:srgbClr val="000000"/>
                  </a:outerShdw>
                </a:effectLst>
              </a:rPr>
              <a:t>Pain</a:t>
            </a:r>
            <a:endParaRPr lang="en-US" sz="2400">
              <a:solidFill>
                <a:srgbClr val="FFC000"/>
              </a:solidFill>
              <a:effectLst>
                <a:outerShdw blurRad="38100" dist="38100" dir="2700000" algn="tl">
                  <a:srgbClr val="000000"/>
                </a:outerShdw>
              </a:effectLst>
              <a:latin typeface="Garamond" charset="0"/>
              <a:cs typeface="Garamond" charset="0"/>
              <a:sym typeface="Garamond" charset="0"/>
            </a:endParaRPr>
          </a:p>
          <a:p>
            <a:pPr marL="1219200" lvl="2" indent="-304800">
              <a:lnSpc>
                <a:spcPct val="90000"/>
              </a:lnSpc>
              <a:spcBef>
                <a:spcPts val="600"/>
              </a:spcBef>
              <a:buClr>
                <a:srgbClr val="E5E5FF"/>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400">
                <a:solidFill>
                  <a:srgbClr val="FFC000"/>
                </a:solidFill>
                <a:effectLst>
                  <a:outerShdw blurRad="38100" dist="38100" dir="2700000" algn="tl">
                    <a:srgbClr val="000000"/>
                  </a:outerShdw>
                </a:effectLst>
              </a:rPr>
              <a:t>Disease</a:t>
            </a:r>
            <a:endParaRPr lang="en-US" sz="2400">
              <a:solidFill>
                <a:srgbClr val="FFC000"/>
              </a:solidFill>
              <a:effectLst>
                <a:outerShdw blurRad="38100" dist="38100" dir="2700000" algn="tl">
                  <a:srgbClr val="000000"/>
                </a:outerShdw>
              </a:effectLst>
              <a:latin typeface="Garamond" charset="0"/>
              <a:cs typeface="Garamond" charset="0"/>
              <a:sym typeface="Garamond" charset="0"/>
            </a:endParaRPr>
          </a:p>
          <a:p>
            <a:pPr marL="879475" lvl="1" indent="-422275">
              <a:lnSpc>
                <a:spcPct val="90000"/>
              </a:lnSpc>
              <a:spcBef>
                <a:spcPts val="7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000"/>
                </a:solidFill>
                <a:effectLst>
                  <a:outerShdw blurRad="38100" dist="38100" dir="2700000" algn="tl">
                    <a:srgbClr val="000000"/>
                  </a:outerShdw>
                </a:effectLst>
              </a:rPr>
              <a:t>Blockage or stagnation</a:t>
            </a:r>
            <a:endParaRPr lang="en-US" sz="2800">
              <a:solidFill>
                <a:srgbClr val="FFC000"/>
              </a:solidFill>
              <a:effectLst>
                <a:outerShdw blurRad="38100" dist="38100" dir="2700000" algn="tl">
                  <a:srgbClr val="000000"/>
                </a:outerShdw>
              </a:effectLst>
              <a:latin typeface="Garamond" charset="0"/>
              <a:cs typeface="Garamond" charset="0"/>
              <a:sym typeface="Garamond" charset="0"/>
            </a:endParaRPr>
          </a:p>
          <a:p>
            <a:pPr marL="879475" lvl="1" indent="-422275">
              <a:lnSpc>
                <a:spcPct val="90000"/>
              </a:lnSpc>
              <a:spcBef>
                <a:spcPts val="7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000"/>
                </a:solidFill>
                <a:effectLst>
                  <a:outerShdw blurRad="38100" dist="38100" dir="2700000" algn="tl">
                    <a:srgbClr val="000000"/>
                  </a:outerShdw>
                </a:effectLst>
              </a:rPr>
              <a:t>Out of balance with nature</a:t>
            </a:r>
            <a:endParaRPr lang="en-US"/>
          </a:p>
        </p:txBody>
      </p:sp>
    </p:spTree>
  </p:cSld>
  <p:clrMapOvr>
    <a:masterClrMapping/>
  </p:clrMapOvr>
  <p:transition xmlns:p14="http://schemas.microsoft.com/office/powerpoint/2010/mai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16</a:t>
            </a:r>
            <a:endParaRPr lang="en-US"/>
          </a:p>
        </p:txBody>
      </p:sp>
      <p:sp>
        <p:nvSpPr>
          <p:cNvPr id="33794" name="AutoShape 2"/>
          <p:cNvSpPr>
            <a:spLocks/>
          </p:cNvSpPr>
          <p:nvPr/>
        </p:nvSpPr>
        <p:spPr bwMode="auto">
          <a:xfrm>
            <a:off x="457200" y="487363"/>
            <a:ext cx="8229600" cy="7159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C00"/>
                </a:solidFill>
                <a:effectLst>
                  <a:outerShdw blurRad="38100" dist="38100" dir="2700000" algn="tl">
                    <a:srgbClr val="000000"/>
                  </a:outerShdw>
                </a:effectLst>
              </a:rPr>
              <a:t>Energy System</a:t>
            </a:r>
            <a:endParaRPr lang="en-US"/>
          </a:p>
        </p:txBody>
      </p:sp>
      <p:sp>
        <p:nvSpPr>
          <p:cNvPr id="33795" name="AutoShape 3"/>
          <p:cNvSpPr>
            <a:spLocks/>
          </p:cNvSpPr>
          <p:nvPr/>
        </p:nvSpPr>
        <p:spPr bwMode="auto">
          <a:xfrm>
            <a:off x="457200" y="1598613"/>
            <a:ext cx="8229600" cy="4676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511175" indent="-511175">
              <a:lnSpc>
                <a:spcPct val="80000"/>
              </a:lnSpc>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Asian concept of human body</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511175" indent="-511175">
              <a:lnSpc>
                <a:spcPct val="80000"/>
              </a:lnSpc>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Energy system</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511175" indent="-511175">
              <a:lnSpc>
                <a:spcPct val="80000"/>
              </a:lnSpc>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Organs communicate with each other</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746125" lvl="1" indent="-288925">
              <a:lnSpc>
                <a:spcPct val="80000"/>
              </a:lnSpc>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C00"/>
                </a:solidFill>
                <a:effectLst>
                  <a:outerShdw blurRad="38100" dist="38100" dir="2700000" algn="tl">
                    <a:srgbClr val="000000"/>
                  </a:outerShdw>
                </a:effectLst>
              </a:rPr>
              <a:t>Nourish</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746125" lvl="1" indent="-288925">
              <a:lnSpc>
                <a:spcPct val="80000"/>
              </a:lnSpc>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C00"/>
                </a:solidFill>
                <a:effectLst>
                  <a:outerShdw blurRad="38100" dist="38100" dir="2700000" algn="tl">
                    <a:srgbClr val="000000"/>
                  </a:outerShdw>
                </a:effectLst>
              </a:rPr>
              <a:t>Control</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511175" indent="-511175">
              <a:lnSpc>
                <a:spcPct val="80000"/>
              </a:lnSpc>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Chi = life force</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511175" indent="-511175">
              <a:lnSpc>
                <a:spcPct val="80000"/>
              </a:lnSpc>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Meridians = channels for energy</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511175" indent="-511175">
              <a:lnSpc>
                <a:spcPct val="80000"/>
              </a:lnSpc>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Energy blocked</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746125" lvl="1" indent="-288925">
              <a:lnSpc>
                <a:spcPct val="80000"/>
              </a:lnSpc>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C00"/>
                </a:solidFill>
                <a:effectLst>
                  <a:outerShdw blurRad="38100" dist="38100" dir="2700000" algn="tl">
                    <a:srgbClr val="000000"/>
                  </a:outerShdw>
                </a:effectLst>
              </a:rPr>
              <a:t>Congestion</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746125" lvl="1" indent="-288925">
              <a:lnSpc>
                <a:spcPct val="80000"/>
              </a:lnSpc>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C00"/>
                </a:solidFill>
                <a:effectLst>
                  <a:outerShdw blurRad="38100" dist="38100" dir="2700000" algn="tl">
                    <a:srgbClr val="000000"/>
                  </a:outerShdw>
                </a:effectLst>
              </a:rPr>
              <a:t>Stagnated energy</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746125" lvl="1" indent="-288925">
              <a:lnSpc>
                <a:spcPct val="80000"/>
              </a:lnSpc>
              <a:spcBef>
                <a:spcPts val="600"/>
              </a:spcBef>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endParaRPr lang="en-US" sz="2400" i="1">
              <a:solidFill>
                <a:srgbClr val="FFCC00"/>
              </a:solidFill>
              <a:effectLst>
                <a:outerShdw blurRad="38100" dist="38100" dir="2700000" algn="tl">
                  <a:srgbClr val="000000"/>
                </a:outerShdw>
              </a:effectLst>
              <a:latin typeface="Garamond" charset="0"/>
              <a:cs typeface="Garamond" charset="0"/>
              <a:sym typeface="Garamond" charset="0"/>
            </a:endParaRPr>
          </a:p>
        </p:txBody>
      </p:sp>
    </p:spTree>
  </p:cSld>
  <p:clrMapOvr>
    <a:masterClrMapping/>
  </p:clrMapOvr>
  <p:transition xmlns:p14="http://schemas.microsoft.com/office/powerpoint/2010/mai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17</a:t>
            </a:r>
            <a:endParaRPr lang="en-US"/>
          </a:p>
        </p:txBody>
      </p:sp>
      <p:pic>
        <p:nvPicPr>
          <p:cNvPr id="35842" name="Picture 2" descr="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914400"/>
            <a:ext cx="3886200" cy="3865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35843" name="AutoShape 3"/>
          <p:cNvSpPr>
            <a:spLocks/>
          </p:cNvSpPr>
          <p:nvPr/>
        </p:nvSpPr>
        <p:spPr bwMode="auto">
          <a:xfrm>
            <a:off x="1676400" y="5257800"/>
            <a:ext cx="6248400" cy="668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lstStyle/>
          <a:p>
            <a:pPr lvl="1">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lang="en-US" sz="4000">
                <a:solidFill>
                  <a:srgbClr val="FFCC00"/>
                </a:solidFill>
                <a:effectLst>
                  <a:outerShdw blurRad="38100" dist="38100" dir="2700000" algn="tl">
                    <a:srgbClr val="000000"/>
                  </a:outerShdw>
                </a:effectLst>
              </a:rPr>
              <a:t>Energy Awareness Game</a:t>
            </a:r>
            <a:endParaRPr lang="en-US"/>
          </a:p>
        </p:txBody>
      </p:sp>
    </p:spTree>
  </p:cSld>
  <p:clrMapOvr>
    <a:masterClrMapping/>
  </p:clrMapOvr>
  <p:transition xmlns:p14="http://schemas.microsoft.com/office/powerpoint/2010/mai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18</a:t>
            </a:r>
            <a:endParaRPr lang="en-US"/>
          </a:p>
        </p:txBody>
      </p:sp>
      <p:sp>
        <p:nvSpPr>
          <p:cNvPr id="37890" name="AutoShape 2"/>
          <p:cNvSpPr>
            <a:spLocks/>
          </p:cNvSpPr>
          <p:nvPr/>
        </p:nvSpPr>
        <p:spPr bwMode="auto">
          <a:xfrm>
            <a:off x="457200" y="487363"/>
            <a:ext cx="8229600" cy="7159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C00"/>
                </a:solidFill>
                <a:effectLst>
                  <a:outerShdw blurRad="38100" dist="38100" dir="2700000" algn="tl">
                    <a:srgbClr val="000000"/>
                  </a:outerShdw>
                </a:effectLst>
              </a:rPr>
              <a:t>Whole Foods</a:t>
            </a:r>
            <a:endParaRPr lang="en-US"/>
          </a:p>
        </p:txBody>
      </p:sp>
      <p:sp>
        <p:nvSpPr>
          <p:cNvPr id="37891" name="AutoShape 3"/>
          <p:cNvSpPr>
            <a:spLocks/>
          </p:cNvSpPr>
          <p:nvPr/>
        </p:nvSpPr>
        <p:spPr bwMode="auto">
          <a:xfrm>
            <a:off x="457200" y="1600200"/>
            <a:ext cx="8229600" cy="3646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Contain all essential nutrients in balanced proportions </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Harmonize with body</a:t>
            </a:r>
            <a:r>
              <a:rPr lang="ja-JP" altLang="en-US" sz="2800">
                <a:solidFill>
                  <a:srgbClr val="FFCC00"/>
                </a:solidFill>
                <a:effectLst>
                  <a:outerShdw blurRad="38100" dist="38100" dir="2700000" algn="tl">
                    <a:srgbClr val="000000"/>
                  </a:outerShdw>
                </a:effectLst>
              </a:rPr>
              <a:t>’</a:t>
            </a:r>
            <a:r>
              <a:rPr lang="en-US" sz="2800">
                <a:solidFill>
                  <a:srgbClr val="FFCC00"/>
                </a:solidFill>
                <a:effectLst>
                  <a:outerShdw blurRad="38100" dist="38100" dir="2700000" algn="tl">
                    <a:srgbClr val="000000"/>
                  </a:outerShdw>
                </a:effectLst>
              </a:rPr>
              <a:t>s needs</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819150" lvl="1" indent="-361950">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C00"/>
                </a:solidFill>
                <a:effectLst>
                  <a:outerShdw blurRad="38100" dist="38100" dir="2700000" algn="tl">
                    <a:srgbClr val="000000"/>
                  </a:outerShdw>
                </a:effectLst>
              </a:rPr>
              <a:t>Compared to processed, refined foods and supplements</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Seasonal, locally grown foods</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819150" lvl="1" indent="-361950">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C00"/>
                </a:solidFill>
                <a:effectLst>
                  <a:outerShdw blurRad="38100" dist="38100" dir="2700000" algn="tl">
                    <a:srgbClr val="000000"/>
                  </a:outerShdw>
                </a:effectLst>
              </a:rPr>
              <a:t>Centering energetically</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819150" lvl="1" indent="-361950">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C00"/>
                </a:solidFill>
                <a:effectLst>
                  <a:outerShdw blurRad="38100" dist="38100" dir="2700000" algn="tl">
                    <a:srgbClr val="000000"/>
                  </a:outerShdw>
                </a:effectLst>
              </a:rPr>
              <a:t>Adapt to climate and environment</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Extreme foods weaken organs</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819150" lvl="1" indent="-361950">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C00"/>
                </a:solidFill>
                <a:effectLst>
                  <a:outerShdw blurRad="38100" dist="38100" dir="2700000" algn="tl">
                    <a:srgbClr val="000000"/>
                  </a:outerShdw>
                </a:effectLst>
              </a:rPr>
              <a:t>Susceptible to disease</a:t>
            </a:r>
            <a:endParaRPr lang="en-US"/>
          </a:p>
        </p:txBody>
      </p:sp>
    </p:spTree>
  </p:cSld>
  <p:clrMapOvr>
    <a:masterClrMapping/>
  </p:clrMapOvr>
  <p:transition xmlns:p14="http://schemas.microsoft.com/office/powerpoint/2010/mai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19</a:t>
            </a:r>
            <a:endParaRPr lang="en-US"/>
          </a:p>
        </p:txBody>
      </p:sp>
      <p:sp>
        <p:nvSpPr>
          <p:cNvPr id="39938" name="AutoShape 2"/>
          <p:cNvSpPr>
            <a:spLocks/>
          </p:cNvSpPr>
          <p:nvPr/>
        </p:nvSpPr>
        <p:spPr bwMode="auto">
          <a:xfrm>
            <a:off x="457200" y="487363"/>
            <a:ext cx="8229600" cy="7159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C00"/>
                </a:solidFill>
                <a:effectLst>
                  <a:outerShdw blurRad="38100" dist="38100" dir="2700000" algn="tl">
                    <a:srgbClr val="000000"/>
                  </a:outerShdw>
                </a:effectLst>
              </a:rPr>
              <a:t>Extreme Foods</a:t>
            </a:r>
            <a:endParaRPr lang="en-US"/>
          </a:p>
        </p:txBody>
      </p:sp>
      <p:sp>
        <p:nvSpPr>
          <p:cNvPr id="39939" name="AutoShape 3"/>
          <p:cNvSpPr>
            <a:spLocks/>
          </p:cNvSpPr>
          <p:nvPr/>
        </p:nvSpPr>
        <p:spPr bwMode="auto">
          <a:xfrm>
            <a:off x="457200" y="1600200"/>
            <a:ext cx="8229600" cy="4202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525463" indent="-525463">
              <a:lnSpc>
                <a:spcPct val="90000"/>
              </a:lnSpc>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Meat</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525463" indent="-525463">
              <a:lnSpc>
                <a:spcPct val="90000"/>
              </a:lnSpc>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White flour</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525463" indent="-525463">
              <a:lnSpc>
                <a:spcPct val="90000"/>
              </a:lnSpc>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Caffeine</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525463" indent="-525463">
              <a:lnSpc>
                <a:spcPct val="90000"/>
              </a:lnSpc>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Sugar and alcohol </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879475" lvl="1" indent="-422275">
              <a:lnSpc>
                <a:spcPct val="90000"/>
              </a:lnSpc>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Destroys beneficial bacteria</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879475" lvl="1" indent="-422275">
              <a:lnSpc>
                <a:spcPct val="90000"/>
              </a:lnSpc>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Depletes body of B vitamins</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525463" indent="-525463">
              <a:lnSpc>
                <a:spcPct val="90000"/>
              </a:lnSpc>
              <a:spcBef>
                <a:spcPts val="8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3200">
                <a:solidFill>
                  <a:srgbClr val="FFCC00"/>
                </a:solidFill>
                <a:effectLst>
                  <a:outerShdw blurRad="38100" dist="38100" dir="2700000" algn="tl">
                    <a:srgbClr val="000000"/>
                  </a:outerShdw>
                </a:effectLst>
              </a:rPr>
              <a:t>Dairy</a:t>
            </a:r>
            <a:endParaRPr lang="en-US" sz="3200">
              <a:solidFill>
                <a:srgbClr val="FFCC00"/>
              </a:solidFill>
              <a:effectLst>
                <a:outerShdw blurRad="38100" dist="38100" dir="2700000" algn="tl">
                  <a:srgbClr val="000000"/>
                </a:outerShdw>
              </a:effectLst>
              <a:latin typeface="Garamond" charset="0"/>
              <a:cs typeface="Garamond" charset="0"/>
              <a:sym typeface="Garamond" charset="0"/>
            </a:endParaRPr>
          </a:p>
          <a:p>
            <a:pPr marL="879475" lvl="1" indent="-422275">
              <a:lnSpc>
                <a:spcPct val="90000"/>
              </a:lnSpc>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Causes mucous congestion</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879475" lvl="1" indent="-422275">
              <a:lnSpc>
                <a:spcPct val="90000"/>
              </a:lnSpc>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C00"/>
                </a:solidFill>
                <a:effectLst>
                  <a:outerShdw blurRad="38100" dist="38100" dir="2700000" algn="tl">
                    <a:srgbClr val="000000"/>
                  </a:outerShdw>
                </a:effectLst>
              </a:rPr>
              <a:t>Digestive problems</a:t>
            </a:r>
            <a:endParaRPr lang="en-US"/>
          </a:p>
        </p:txBody>
      </p:sp>
    </p:spTree>
  </p:cSld>
  <p:clrMapOvr>
    <a:masterClrMapping/>
  </p:clrMapOvr>
  <p:transition xmlns:p14="http://schemas.microsoft.com/office/powerpoint/2010/mai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20</a:t>
            </a:r>
            <a:endParaRPr lang="en-US"/>
          </a:p>
        </p:txBody>
      </p:sp>
      <p:sp>
        <p:nvSpPr>
          <p:cNvPr id="41986" name="AutoShape 2"/>
          <p:cNvSpPr>
            <a:spLocks/>
          </p:cNvSpPr>
          <p:nvPr/>
        </p:nvSpPr>
        <p:spPr bwMode="auto">
          <a:xfrm>
            <a:off x="228600" y="2646363"/>
            <a:ext cx="8229600" cy="725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000"/>
                </a:solidFill>
                <a:effectLst>
                  <a:outerShdw blurRad="38100" dist="38100" dir="2700000" algn="tl">
                    <a:srgbClr val="000000"/>
                  </a:outerShdw>
                </a:effectLst>
                <a:latin typeface="Garamond" charset="0"/>
                <a:cs typeface="Garamond" charset="0"/>
                <a:sym typeface="Garamond" charset="0"/>
              </a:rPr>
              <a:t>What are basics of a meal?</a:t>
            </a:r>
            <a:endParaRPr lang="en-US"/>
          </a:p>
        </p:txBody>
      </p:sp>
      <p:sp>
        <p:nvSpPr>
          <p:cNvPr id="41987" name="AutoShape 3"/>
          <p:cNvSpPr>
            <a:spLocks/>
          </p:cNvSpPr>
          <p:nvPr/>
        </p:nvSpPr>
        <p:spPr bwMode="auto">
          <a:xfrm>
            <a:off x="762000" y="3962400"/>
            <a:ext cx="7162800" cy="2133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01638"/>
            <a:r>
              <a:rPr lang="en-US" sz="7300">
                <a:solidFill>
                  <a:srgbClr val="333333"/>
                </a:solidFill>
                <a:latin typeface="Arial" charset="0"/>
                <a:cs typeface="Arial" charset="0"/>
                <a:sym typeface="Arial" charset="0"/>
              </a:rPr>
              <a:t>Whole Grain</a:t>
            </a:r>
            <a:endParaRPr lang="en-US" sz="3100">
              <a:solidFill>
                <a:srgbClr val="333333"/>
              </a:solidFill>
              <a:latin typeface="Arial" charset="0"/>
              <a:cs typeface="Arial" charset="0"/>
              <a:sym typeface="Arial" charset="0"/>
            </a:endParaRPr>
          </a:p>
          <a:p>
            <a:pPr algn="ctr" defTabSz="401638"/>
            <a:r>
              <a:rPr lang="en-US" sz="7300">
                <a:solidFill>
                  <a:srgbClr val="333333"/>
                </a:solidFill>
                <a:latin typeface="Arial" charset="0"/>
                <a:cs typeface="Arial" charset="0"/>
                <a:sym typeface="Arial" charset="0"/>
              </a:rPr>
              <a:t>Vegetable</a:t>
            </a:r>
            <a:endParaRPr lang="en-US"/>
          </a:p>
        </p:txBody>
      </p:sp>
    </p:spTree>
  </p:cSld>
  <p:clrMapOvr>
    <a:masterClrMapping/>
  </p:clrMapOvr>
  <p:transition xmlns:p14="http://schemas.microsoft.com/office/powerpoint/2010/mai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21</a:t>
            </a:r>
            <a:endParaRPr lang="en-US"/>
          </a:p>
        </p:txBody>
      </p:sp>
      <p:sp>
        <p:nvSpPr>
          <p:cNvPr id="44034" name="AutoShape 2"/>
          <p:cNvSpPr>
            <a:spLocks/>
          </p:cNvSpPr>
          <p:nvPr/>
        </p:nvSpPr>
        <p:spPr bwMode="auto">
          <a:xfrm>
            <a:off x="457200" y="482600"/>
            <a:ext cx="8229600" cy="725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000"/>
                </a:solidFill>
                <a:effectLst>
                  <a:outerShdw blurRad="38100" dist="38100" dir="2700000" algn="tl">
                    <a:srgbClr val="000000"/>
                  </a:outerShdw>
                </a:effectLst>
                <a:latin typeface="Garamond" charset="0"/>
                <a:cs typeface="Garamond" charset="0"/>
                <a:sym typeface="Garamond" charset="0"/>
              </a:rPr>
              <a:t>Image of Meal</a:t>
            </a:r>
            <a:endParaRPr lang="en-US"/>
          </a:p>
        </p:txBody>
      </p:sp>
      <p:sp>
        <p:nvSpPr>
          <p:cNvPr id="44035" name="AutoShape 3"/>
          <p:cNvSpPr>
            <a:spLocks/>
          </p:cNvSpPr>
          <p:nvPr/>
        </p:nvSpPr>
        <p:spPr bwMode="auto">
          <a:xfrm>
            <a:off x="457200" y="1600200"/>
            <a:ext cx="6629400" cy="46497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Grain</a:t>
            </a:r>
          </a:p>
          <a:p>
            <a:pPr marL="793750" lvl="1" indent="-336550">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Primary food</a:t>
            </a:r>
          </a:p>
          <a:p>
            <a:pPr marL="793750" lvl="1" indent="-336550">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Gives us direction in life</a:t>
            </a:r>
          </a:p>
          <a:p>
            <a:pPr marL="793750" lvl="1" indent="-336550">
              <a:spcBef>
                <a:spcPts val="700"/>
              </a:spcBef>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endParaRPr lang="en-US" sz="2800">
              <a:solidFill>
                <a:srgbClr val="FFC000"/>
              </a:solidFill>
              <a:effectLst>
                <a:outerShdw blurRad="38100" dist="38100" dir="2700000" algn="tl">
                  <a:srgbClr val="000000"/>
                </a:outerShdw>
              </a:effectLst>
              <a:latin typeface="Garamond" charset="0"/>
              <a:cs typeface="Garamond" charset="0"/>
              <a:sym typeface="Garamond" charset="0"/>
            </a:endParaRP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Vegetables</a:t>
            </a:r>
          </a:p>
          <a:p>
            <a:pPr marL="793750" lvl="1" indent="-336550">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Secondary food brings meal to completion</a:t>
            </a:r>
          </a:p>
          <a:p>
            <a:pPr marL="793750" lvl="1" indent="-336550">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Help us express how we live our life (creative expression)</a:t>
            </a:r>
          </a:p>
        </p:txBody>
      </p:sp>
      <p:pic>
        <p:nvPicPr>
          <p:cNvPr id="44036" name="Picture 4" descr="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1524000"/>
            <a:ext cx="1835150" cy="218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44037" name="Picture 5" descr="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038600"/>
            <a:ext cx="1981200" cy="1706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22</a:t>
            </a:r>
            <a:endParaRPr lang="en-US"/>
          </a:p>
        </p:txBody>
      </p:sp>
      <p:sp>
        <p:nvSpPr>
          <p:cNvPr id="45058" name="AutoShape 2"/>
          <p:cNvSpPr>
            <a:spLocks/>
          </p:cNvSpPr>
          <p:nvPr/>
        </p:nvSpPr>
        <p:spPr bwMode="auto">
          <a:xfrm>
            <a:off x="457200" y="482600"/>
            <a:ext cx="8229600" cy="725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000"/>
                </a:solidFill>
                <a:effectLst>
                  <a:outerShdw blurRad="38100" dist="38100" dir="2700000" algn="tl">
                    <a:srgbClr val="000000"/>
                  </a:outerShdw>
                </a:effectLst>
                <a:latin typeface="Garamond" charset="0"/>
                <a:cs typeface="Garamond" charset="0"/>
                <a:sym typeface="Garamond" charset="0"/>
              </a:rPr>
              <a:t>Whole Grains</a:t>
            </a:r>
            <a:endParaRPr lang="en-US"/>
          </a:p>
        </p:txBody>
      </p:sp>
      <p:sp>
        <p:nvSpPr>
          <p:cNvPr id="45059" name="AutoShape 3"/>
          <p:cNvSpPr>
            <a:spLocks/>
          </p:cNvSpPr>
          <p:nvPr/>
        </p:nvSpPr>
        <p:spPr bwMode="auto">
          <a:xfrm>
            <a:off x="457200" y="1600200"/>
            <a:ext cx="7239000" cy="44465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Energetically balanced</a:t>
            </a: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Are both a seed and fruit</a:t>
            </a:r>
          </a:p>
          <a:p>
            <a:pPr marL="819150" lvl="1" indent="-361950">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000"/>
                </a:solidFill>
                <a:effectLst>
                  <a:outerShdw blurRad="38100" dist="38100" dir="2700000" algn="tl">
                    <a:srgbClr val="000000"/>
                  </a:outerShdw>
                </a:effectLst>
                <a:latin typeface="Garamond" charset="0"/>
                <a:cs typeface="Garamond" charset="0"/>
                <a:sym typeface="Garamond" charset="0"/>
              </a:rPr>
              <a:t>Contain the whole life span</a:t>
            </a:r>
          </a:p>
          <a:p>
            <a:pPr marL="819150" lvl="1" indent="-361950">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000"/>
                </a:solidFill>
                <a:effectLst>
                  <a:outerShdw blurRad="38100" dist="38100" dir="2700000" algn="tl">
                    <a:srgbClr val="000000"/>
                  </a:outerShdw>
                </a:effectLst>
                <a:latin typeface="Garamond" charset="0"/>
                <a:cs typeface="Garamond" charset="0"/>
                <a:sym typeface="Garamond" charset="0"/>
              </a:rPr>
              <a:t>Energy helps us develop whole way of thinking</a:t>
            </a: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Have complex carbohydrates</a:t>
            </a:r>
          </a:p>
          <a:p>
            <a:pPr marL="819150" lvl="1" indent="-361950">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000"/>
                </a:solidFill>
                <a:effectLst>
                  <a:outerShdw blurRad="38100" dist="38100" dir="2700000" algn="tl">
                    <a:srgbClr val="000000"/>
                  </a:outerShdw>
                </a:effectLst>
                <a:latin typeface="Garamond" charset="0"/>
                <a:cs typeface="Garamond" charset="0"/>
                <a:sym typeface="Garamond" charset="0"/>
              </a:rPr>
              <a:t>Energy for brain</a:t>
            </a:r>
          </a:p>
          <a:p>
            <a:pPr marL="819150" lvl="1" indent="-361950">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000"/>
                </a:solidFill>
                <a:effectLst>
                  <a:outerShdw blurRad="38100" dist="38100" dir="2700000" algn="tl">
                    <a:srgbClr val="000000"/>
                  </a:outerShdw>
                </a:effectLst>
                <a:latin typeface="Garamond" charset="0"/>
                <a:cs typeface="Garamond" charset="0"/>
                <a:sym typeface="Garamond" charset="0"/>
              </a:rPr>
              <a:t>Develop clear thinking</a:t>
            </a:r>
          </a:p>
          <a:p>
            <a:pPr marL="819150" lvl="1" indent="-361950">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000"/>
                </a:solidFill>
                <a:effectLst>
                  <a:outerShdw blurRad="38100" dist="38100" dir="2700000" algn="tl">
                    <a:srgbClr val="000000"/>
                  </a:outerShdw>
                </a:effectLst>
                <a:latin typeface="Garamond" charset="0"/>
                <a:cs typeface="Garamond" charset="0"/>
                <a:sym typeface="Garamond" charset="0"/>
              </a:rPr>
              <a:t>Good instinct</a:t>
            </a:r>
          </a:p>
          <a:p>
            <a:pPr marL="819150" lvl="1" indent="-361950">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000"/>
                </a:solidFill>
                <a:effectLst>
                  <a:outerShdw blurRad="38100" dist="38100" dir="2700000" algn="tl">
                    <a:srgbClr val="000000"/>
                  </a:outerShdw>
                </a:effectLst>
                <a:latin typeface="Garamond" charset="0"/>
                <a:cs typeface="Garamond" charset="0"/>
                <a:sym typeface="Garamond" charset="0"/>
              </a:rPr>
              <a:t>Stable emotions</a:t>
            </a: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Clean fuel that doesn</a:t>
            </a:r>
            <a:r>
              <a:rPr lang="ja-JP" altLang="en-US" sz="2800">
                <a:solidFill>
                  <a:srgbClr val="FFC000"/>
                </a:solidFill>
                <a:effectLst>
                  <a:outerShdw blurRad="38100" dist="38100" dir="2700000" algn="tl">
                    <a:srgbClr val="000000"/>
                  </a:outerShdw>
                </a:effectLst>
                <a:latin typeface="Garamond" charset="0"/>
                <a:cs typeface="Garamond" charset="0"/>
                <a:sym typeface="Garamond" charset="0"/>
              </a:rPr>
              <a:t>’</a:t>
            </a:r>
            <a:r>
              <a:rPr lang="en-US" sz="2800">
                <a:solidFill>
                  <a:srgbClr val="FFC000"/>
                </a:solidFill>
                <a:effectLst>
                  <a:outerShdw blurRad="38100" dist="38100" dir="2700000" algn="tl">
                    <a:srgbClr val="000000"/>
                  </a:outerShdw>
                </a:effectLst>
                <a:latin typeface="Garamond" charset="0"/>
                <a:cs typeface="Garamond" charset="0"/>
                <a:sym typeface="Garamond" charset="0"/>
              </a:rPr>
              <a:t>t clog the body</a:t>
            </a:r>
            <a:endParaRPr lang="en-US"/>
          </a:p>
        </p:txBody>
      </p:sp>
      <p:pic>
        <p:nvPicPr>
          <p:cNvPr id="45060" name="Picture 4" descr="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4038600"/>
            <a:ext cx="1633538" cy="163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23</a:t>
            </a:r>
            <a:endParaRPr lang="en-US"/>
          </a:p>
        </p:txBody>
      </p:sp>
      <p:sp>
        <p:nvSpPr>
          <p:cNvPr id="46082" name="AutoShape 2"/>
          <p:cNvSpPr>
            <a:spLocks/>
          </p:cNvSpPr>
          <p:nvPr/>
        </p:nvSpPr>
        <p:spPr bwMode="auto">
          <a:xfrm>
            <a:off x="457200" y="463550"/>
            <a:ext cx="8229600" cy="7635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CC0000"/>
                </a:solidFill>
                <a:effectLst>
                  <a:outerShdw blurRad="38100" dist="38100" dir="2700000" algn="tl">
                    <a:srgbClr val="000000"/>
                  </a:outerShdw>
                </a:effectLst>
                <a:latin typeface="Berlin Sans FB" charset="0"/>
                <a:cs typeface="Berlin Sans FB" charset="0"/>
                <a:sym typeface="Berlin Sans FB" charset="0"/>
              </a:rPr>
              <a:t>Are you with me?</a:t>
            </a:r>
            <a:endParaRPr lang="en-US"/>
          </a:p>
        </p:txBody>
      </p:sp>
      <p:pic>
        <p:nvPicPr>
          <p:cNvPr id="46083" name="Picture 3" descr="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376363"/>
            <a:ext cx="5867400" cy="5481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24</a:t>
            </a:r>
            <a:endParaRPr lang="en-US"/>
          </a:p>
        </p:txBody>
      </p:sp>
      <p:sp>
        <p:nvSpPr>
          <p:cNvPr id="48130" name="AutoShape 2"/>
          <p:cNvSpPr>
            <a:spLocks/>
          </p:cNvSpPr>
          <p:nvPr/>
        </p:nvSpPr>
        <p:spPr bwMode="auto">
          <a:xfrm>
            <a:off x="381000" y="2176463"/>
            <a:ext cx="8229600" cy="1360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000"/>
                </a:solidFill>
                <a:effectLst>
                  <a:outerShdw blurRad="38100" dist="38100" dir="2700000" algn="tl">
                    <a:srgbClr val="000000"/>
                  </a:outerShdw>
                </a:effectLst>
                <a:latin typeface="Garamond" charset="0"/>
                <a:cs typeface="Garamond" charset="0"/>
                <a:sym typeface="Garamond" charset="0"/>
              </a:rPr>
              <a:t>Eating macrobiotic foods helps us develop our intuition.</a:t>
            </a:r>
            <a:endParaRPr lang="en-US"/>
          </a:p>
        </p:txBody>
      </p:sp>
      <p:pic>
        <p:nvPicPr>
          <p:cNvPr id="48131" name="Picture 3" descr="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4191000"/>
            <a:ext cx="2303463" cy="180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25</a:t>
            </a:r>
            <a:endParaRPr lang="en-US"/>
          </a:p>
        </p:txBody>
      </p:sp>
      <p:sp>
        <p:nvSpPr>
          <p:cNvPr id="49154" name="AutoShape 2"/>
          <p:cNvSpPr>
            <a:spLocks/>
          </p:cNvSpPr>
          <p:nvPr/>
        </p:nvSpPr>
        <p:spPr bwMode="auto">
          <a:xfrm>
            <a:off x="457200" y="482600"/>
            <a:ext cx="8229600" cy="725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000"/>
                </a:solidFill>
                <a:effectLst>
                  <a:outerShdw blurRad="38100" dist="38100" dir="2700000" algn="tl">
                    <a:srgbClr val="000000"/>
                  </a:outerShdw>
                </a:effectLst>
                <a:latin typeface="Garamond" charset="0"/>
                <a:cs typeface="Garamond" charset="0"/>
                <a:sym typeface="Garamond" charset="0"/>
              </a:rPr>
              <a:t>What is intuition?</a:t>
            </a:r>
            <a:endParaRPr lang="en-US"/>
          </a:p>
        </p:txBody>
      </p:sp>
      <p:sp>
        <p:nvSpPr>
          <p:cNvPr id="49155" name="AutoShape 3"/>
          <p:cNvSpPr>
            <a:spLocks/>
          </p:cNvSpPr>
          <p:nvPr/>
        </p:nvSpPr>
        <p:spPr bwMode="auto">
          <a:xfrm>
            <a:off x="457200" y="1600200"/>
            <a:ext cx="8229600" cy="4611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14288">
              <a:spcBef>
                <a:spcPts val="8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000"/>
                </a:solidFill>
                <a:effectLst>
                  <a:outerShdw blurRad="38100" dist="38100" dir="2700000" algn="tl">
                    <a:srgbClr val="000000"/>
                  </a:outerShdw>
                </a:effectLst>
                <a:latin typeface="Garamond" charset="0"/>
                <a:cs typeface="Garamond" charset="0"/>
                <a:sym typeface="Garamond" charset="0"/>
              </a:rPr>
              <a:t>The power or faculty of attaining to direct knowledge or cognition without rational thought or inference. (Webster</a:t>
            </a:r>
            <a:r>
              <a:rPr lang="ja-JP" altLang="en-US" sz="3200">
                <a:solidFill>
                  <a:srgbClr val="FFC000"/>
                </a:solidFill>
                <a:effectLst>
                  <a:outerShdw blurRad="38100" dist="38100" dir="2700000" algn="tl">
                    <a:srgbClr val="000000"/>
                  </a:outerShdw>
                </a:effectLst>
                <a:latin typeface="Garamond" charset="0"/>
                <a:cs typeface="Garamond" charset="0"/>
                <a:sym typeface="Garamond" charset="0"/>
              </a:rPr>
              <a:t>’</a:t>
            </a:r>
            <a:r>
              <a:rPr lang="en-US" sz="3200">
                <a:solidFill>
                  <a:srgbClr val="FFC000"/>
                </a:solidFill>
                <a:effectLst>
                  <a:outerShdw blurRad="38100" dist="38100" dir="2700000" algn="tl">
                    <a:srgbClr val="000000"/>
                  </a:outerShdw>
                </a:effectLst>
                <a:latin typeface="Garamond" charset="0"/>
                <a:cs typeface="Garamond" charset="0"/>
                <a:sym typeface="Garamond" charset="0"/>
              </a:rPr>
              <a:t>s Dictionary)</a:t>
            </a:r>
          </a:p>
          <a:p>
            <a:pPr marL="14288">
              <a:spcBef>
                <a:spcPts val="8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3200">
              <a:solidFill>
                <a:srgbClr val="FFC000"/>
              </a:solidFill>
              <a:effectLst>
                <a:outerShdw blurRad="38100" dist="38100" dir="2700000" algn="tl">
                  <a:srgbClr val="000000"/>
                </a:outerShdw>
              </a:effectLst>
              <a:latin typeface="Garamond" charset="0"/>
              <a:cs typeface="Garamond" charset="0"/>
              <a:sym typeface="Garamond" charset="0"/>
            </a:endParaRPr>
          </a:p>
          <a:p>
            <a:pPr marL="14288">
              <a:spcBef>
                <a:spcPts val="8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000"/>
                </a:solidFill>
                <a:effectLst>
                  <a:outerShdw blurRad="38100" dist="38100" dir="2700000" algn="tl">
                    <a:srgbClr val="000000"/>
                  </a:outerShdw>
                </a:effectLst>
                <a:latin typeface="Garamond" charset="0"/>
                <a:cs typeface="Garamond" charset="0"/>
                <a:sym typeface="Garamond" charset="0"/>
              </a:rPr>
              <a:t>Direct perception of truth, fact, etc., independent of any reasoning process; immediate apprehension (Dictionary.com)</a:t>
            </a:r>
          </a:p>
          <a:p>
            <a:pPr marL="14288">
              <a:spcBef>
                <a:spcPts val="8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3200">
              <a:solidFill>
                <a:srgbClr val="FFFFFF"/>
              </a:solidFill>
              <a:effectLst>
                <a:outerShdw blurRad="38100" dist="38100" dir="2700000" algn="tl">
                  <a:srgbClr val="000000"/>
                </a:outerShdw>
              </a:effectLst>
              <a:latin typeface="Garamond" charset="0"/>
              <a:cs typeface="Garamond" charset="0"/>
              <a:sym typeface="Garamond" charset="0"/>
            </a:endParaRPr>
          </a:p>
        </p:txBody>
      </p:sp>
    </p:spTree>
  </p:cSld>
  <p:clrMapOvr>
    <a:masterClrMapping/>
  </p:clrMapOvr>
  <p:transition xmlns:p14="http://schemas.microsoft.com/office/powerpoint/2010/mai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26</a:t>
            </a:r>
            <a:endParaRPr lang="en-US"/>
          </a:p>
        </p:txBody>
      </p:sp>
      <p:sp>
        <p:nvSpPr>
          <p:cNvPr id="50178" name="AutoShape 2"/>
          <p:cNvSpPr>
            <a:spLocks/>
          </p:cNvSpPr>
          <p:nvPr/>
        </p:nvSpPr>
        <p:spPr bwMode="auto">
          <a:xfrm>
            <a:off x="457200" y="482600"/>
            <a:ext cx="8229600" cy="725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000"/>
                </a:solidFill>
                <a:effectLst>
                  <a:outerShdw blurRad="38100" dist="38100" dir="2700000" algn="tl">
                    <a:srgbClr val="000000"/>
                  </a:outerShdw>
                </a:effectLst>
                <a:latin typeface="Garamond" charset="0"/>
                <a:cs typeface="Garamond" charset="0"/>
                <a:sym typeface="Garamond" charset="0"/>
              </a:rPr>
              <a:t>Developing Intuition</a:t>
            </a:r>
            <a:endParaRPr lang="en-US"/>
          </a:p>
        </p:txBody>
      </p:sp>
      <p:sp>
        <p:nvSpPr>
          <p:cNvPr id="50179" name="AutoShape 3"/>
          <p:cNvSpPr>
            <a:spLocks/>
          </p:cNvSpPr>
          <p:nvPr/>
        </p:nvSpPr>
        <p:spPr bwMode="auto">
          <a:xfrm>
            <a:off x="457200" y="1600200"/>
            <a:ext cx="7391400" cy="5132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We eat human food, we become charged as humans</a:t>
            </a:r>
          </a:p>
          <a:p>
            <a:pPr marL="879475" lvl="1" indent="-422275">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Body becomes balanced with earth </a:t>
            </a:r>
          </a:p>
          <a:p>
            <a:pPr marL="879475" lvl="1" indent="-422275">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Living in harmony with nature</a:t>
            </a:r>
          </a:p>
          <a:p>
            <a:pPr marL="879475" lvl="1" indent="-422275">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Body becomes healthy</a:t>
            </a: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If stagnation, energy between heaven and earth doesn</a:t>
            </a:r>
            <a:r>
              <a:rPr lang="ja-JP" altLang="en-US" sz="2800">
                <a:solidFill>
                  <a:srgbClr val="FFC000"/>
                </a:solidFill>
                <a:effectLst>
                  <a:outerShdw blurRad="38100" dist="38100" dir="2700000" algn="tl">
                    <a:srgbClr val="000000"/>
                  </a:outerShdw>
                </a:effectLst>
                <a:latin typeface="Garamond" charset="0"/>
                <a:cs typeface="Garamond" charset="0"/>
                <a:sym typeface="Garamond" charset="0"/>
              </a:rPr>
              <a:t>’</a:t>
            </a:r>
            <a:r>
              <a:rPr lang="en-US" sz="2800">
                <a:solidFill>
                  <a:srgbClr val="FFC000"/>
                </a:solidFill>
                <a:effectLst>
                  <a:outerShdw blurRad="38100" dist="38100" dir="2700000" algn="tl">
                    <a:srgbClr val="000000"/>
                  </a:outerShdw>
                </a:effectLst>
                <a:latin typeface="Garamond" charset="0"/>
                <a:cs typeface="Garamond" charset="0"/>
                <a:sym typeface="Garamond" charset="0"/>
              </a:rPr>
              <a:t>t flow</a:t>
            </a: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When our body channel is as clear as possible</a:t>
            </a:r>
          </a:p>
          <a:p>
            <a:pPr marL="879475" lvl="1" indent="-422275">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Our bodies become charged</a:t>
            </a:r>
          </a:p>
          <a:p>
            <a:pPr marL="879475" lvl="1" indent="-422275">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Open to receiving universal energy</a:t>
            </a:r>
          </a:p>
        </p:txBody>
      </p:sp>
      <p:pic>
        <p:nvPicPr>
          <p:cNvPr id="50180" name="Picture 4" descr="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2209800"/>
            <a:ext cx="1655763" cy="176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27</a:t>
            </a:r>
            <a:endParaRPr lang="en-US"/>
          </a:p>
        </p:txBody>
      </p:sp>
      <p:sp>
        <p:nvSpPr>
          <p:cNvPr id="51202" name="AutoShape 2"/>
          <p:cNvSpPr>
            <a:spLocks/>
          </p:cNvSpPr>
          <p:nvPr/>
        </p:nvSpPr>
        <p:spPr bwMode="auto">
          <a:xfrm>
            <a:off x="457200" y="514350"/>
            <a:ext cx="8229600" cy="6619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b="1">
                <a:solidFill>
                  <a:srgbClr val="FFC000"/>
                </a:solidFill>
                <a:effectLst>
                  <a:outerShdw blurRad="38100" dist="38100" dir="2700000" algn="tl">
                    <a:srgbClr val="000000"/>
                  </a:outerShdw>
                </a:effectLst>
                <a:latin typeface="Garamond" charset="0"/>
                <a:cs typeface="Garamond" charset="0"/>
                <a:sym typeface="Garamond" charset="0"/>
              </a:rPr>
              <a:t>Ways to Strengthen Intuitive Channel</a:t>
            </a:r>
            <a:endParaRPr lang="en-US"/>
          </a:p>
        </p:txBody>
      </p:sp>
      <p:sp>
        <p:nvSpPr>
          <p:cNvPr id="51203" name="AutoShape 3"/>
          <p:cNvSpPr>
            <a:spLocks/>
          </p:cNvSpPr>
          <p:nvPr/>
        </p:nvSpPr>
        <p:spPr bwMode="auto">
          <a:xfrm>
            <a:off x="457200" y="1600200"/>
            <a:ext cx="8077200" cy="5043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Whole Foods</a:t>
            </a: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Chewing</a:t>
            </a: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Less Eating</a:t>
            </a: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Mineral rich foods</a:t>
            </a:r>
          </a:p>
          <a:p>
            <a:pPr marL="819150" lvl="1" indent="-361950">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000"/>
                </a:solidFill>
                <a:effectLst>
                  <a:outerShdw blurRad="38100" dist="38100" dir="2700000" algn="tl">
                    <a:srgbClr val="000000"/>
                  </a:outerShdw>
                </a:effectLst>
                <a:latin typeface="Garamond" charset="0"/>
                <a:cs typeface="Garamond" charset="0"/>
                <a:sym typeface="Garamond" charset="0"/>
              </a:rPr>
              <a:t>Develop nervous system, center of antennae</a:t>
            </a:r>
          </a:p>
          <a:p>
            <a:pPr marL="819150" lvl="1" indent="-361950">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000"/>
                </a:solidFill>
                <a:effectLst>
                  <a:outerShdw blurRad="38100" dist="38100" dir="2700000" algn="tl">
                    <a:srgbClr val="000000"/>
                  </a:outerShdw>
                </a:effectLst>
                <a:latin typeface="Garamond" charset="0"/>
                <a:cs typeface="Garamond" charset="0"/>
                <a:sym typeface="Garamond" charset="0"/>
              </a:rPr>
              <a:t>Greens, roots, sea salt, sea veg., seasonings (soy sauce, miso)</a:t>
            </a:r>
          </a:p>
          <a:p>
            <a:pPr marL="819150" lvl="1" indent="-361950">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000"/>
                </a:solidFill>
                <a:effectLst>
                  <a:outerShdw blurRad="38100" dist="38100" dir="2700000" algn="tl">
                    <a:srgbClr val="000000"/>
                  </a:outerShdw>
                </a:effectLst>
                <a:latin typeface="Garamond" charset="0"/>
                <a:cs typeface="Garamond" charset="0"/>
                <a:sym typeface="Garamond" charset="0"/>
              </a:rPr>
              <a:t>Iron in blood acts as antenna for infinity</a:t>
            </a:r>
          </a:p>
          <a:p>
            <a:pPr marL="819150" lvl="1" indent="-361950">
              <a:spcBef>
                <a:spcPts val="6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400">
                <a:solidFill>
                  <a:srgbClr val="FFC000"/>
                </a:solidFill>
                <a:effectLst>
                  <a:outerShdw blurRad="38100" dist="38100" dir="2700000" algn="tl">
                    <a:srgbClr val="000000"/>
                  </a:outerShdw>
                </a:effectLst>
                <a:latin typeface="Garamond" charset="0"/>
                <a:cs typeface="Garamond" charset="0"/>
                <a:sym typeface="Garamond" charset="0"/>
              </a:rPr>
              <a:t>If overeat them, become too rigid in way of thinking</a:t>
            </a: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Lifestyle—Daily contact with nature</a:t>
            </a: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Physical Activity—Discharge excess wastes</a:t>
            </a:r>
          </a:p>
        </p:txBody>
      </p:sp>
      <p:pic>
        <p:nvPicPr>
          <p:cNvPr id="51204" name="Picture 4" descr="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1447800"/>
            <a:ext cx="1009650" cy="177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AutoShape 1"/>
          <p:cNvSpPr>
            <a:spLocks/>
          </p:cNvSpPr>
          <p:nvPr/>
        </p:nvSpPr>
        <p:spPr bwMode="auto">
          <a:xfrm>
            <a:off x="457200" y="482600"/>
            <a:ext cx="8229600" cy="725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000"/>
                </a:solidFill>
                <a:effectLst>
                  <a:outerShdw blurRad="38100" dist="38100" dir="2700000" algn="tl">
                    <a:srgbClr val="000000"/>
                  </a:outerShdw>
                </a:effectLst>
                <a:latin typeface="Garamond" charset="0"/>
                <a:cs typeface="Garamond" charset="0"/>
                <a:sym typeface="Garamond" charset="0"/>
              </a:rPr>
              <a:t>Eating Macrobiotic Food</a:t>
            </a:r>
            <a:endParaRPr lang="en-US"/>
          </a:p>
        </p:txBody>
      </p:sp>
      <p:sp>
        <p:nvSpPr>
          <p:cNvPr id="52226" name="AutoShape 2"/>
          <p:cNvSpPr>
            <a:spLocks/>
          </p:cNvSpPr>
          <p:nvPr/>
        </p:nvSpPr>
        <p:spPr bwMode="auto">
          <a:xfrm>
            <a:off x="457200" y="1600200"/>
            <a:ext cx="4038600" cy="2681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14288">
              <a:spcBef>
                <a:spcPts val="8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000"/>
                </a:solidFill>
                <a:effectLst>
                  <a:outerShdw blurRad="38100" dist="38100" dir="2700000" algn="tl">
                    <a:srgbClr val="000000"/>
                  </a:outerShdw>
                </a:effectLst>
                <a:latin typeface="Garamond" charset="0"/>
                <a:cs typeface="Garamond" charset="0"/>
                <a:sym typeface="Garamond" charset="0"/>
              </a:rPr>
              <a:t>Seasonal Food</a:t>
            </a:r>
          </a:p>
          <a:p>
            <a:pPr marL="14288">
              <a:spcBef>
                <a:spcPts val="8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000"/>
                </a:solidFill>
                <a:effectLst>
                  <a:outerShdw blurRad="38100" dist="38100" dir="2700000" algn="tl">
                    <a:srgbClr val="000000"/>
                  </a:outerShdw>
                </a:effectLst>
                <a:latin typeface="Garamond" charset="0"/>
                <a:cs typeface="Garamond" charset="0"/>
                <a:sym typeface="Garamond" charset="0"/>
              </a:rPr>
              <a:t>Cooking According to Seasons</a:t>
            </a:r>
          </a:p>
          <a:p>
            <a:pPr marL="14288">
              <a:spcBef>
                <a:spcPts val="8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000"/>
                </a:solidFill>
                <a:effectLst>
                  <a:outerShdw blurRad="38100" dist="38100" dir="2700000" algn="tl">
                    <a:srgbClr val="000000"/>
                  </a:outerShdw>
                </a:effectLst>
                <a:latin typeface="Garamond" charset="0"/>
                <a:cs typeface="Garamond" charset="0"/>
                <a:sym typeface="Garamond" charset="0"/>
              </a:rPr>
              <a:t>Whole Foods</a:t>
            </a:r>
          </a:p>
        </p:txBody>
      </p:sp>
      <p:sp>
        <p:nvSpPr>
          <p:cNvPr id="52227" name="AutoShape 3"/>
          <p:cNvSpPr>
            <a:spLocks/>
          </p:cNvSpPr>
          <p:nvPr/>
        </p:nvSpPr>
        <p:spPr bwMode="auto">
          <a:xfrm>
            <a:off x="4648200" y="1600200"/>
            <a:ext cx="4038600" cy="3595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584200" indent="-584200">
              <a:spcBef>
                <a:spcPts val="8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3200">
                <a:solidFill>
                  <a:srgbClr val="FFC000"/>
                </a:solidFill>
                <a:effectLst>
                  <a:outerShdw blurRad="38100" dist="38100" dir="2700000" algn="tl">
                    <a:srgbClr val="000000"/>
                  </a:outerShdw>
                </a:effectLst>
                <a:latin typeface="Garamond" charset="0"/>
                <a:cs typeface="Garamond" charset="0"/>
                <a:sym typeface="Garamond" charset="0"/>
              </a:rPr>
              <a:t>In touch with seasons</a:t>
            </a:r>
          </a:p>
          <a:p>
            <a:pPr marL="584200" indent="-584200">
              <a:spcBef>
                <a:spcPts val="8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3200">
                <a:solidFill>
                  <a:srgbClr val="FFC000"/>
                </a:solidFill>
                <a:effectLst>
                  <a:outerShdw blurRad="38100" dist="38100" dir="2700000" algn="tl">
                    <a:srgbClr val="000000"/>
                  </a:outerShdw>
                </a:effectLst>
                <a:latin typeface="Garamond" charset="0"/>
                <a:cs typeface="Garamond" charset="0"/>
                <a:sym typeface="Garamond" charset="0"/>
              </a:rPr>
              <a:t>Connects you with nature</a:t>
            </a:r>
          </a:p>
          <a:p>
            <a:pPr marL="584200" indent="-584200">
              <a:spcBef>
                <a:spcPts val="8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3200">
                <a:solidFill>
                  <a:srgbClr val="FFC000"/>
                </a:solidFill>
                <a:effectLst>
                  <a:outerShdw blurRad="38100" dist="38100" dir="2700000" algn="tl">
                    <a:srgbClr val="000000"/>
                  </a:outerShdw>
                </a:effectLst>
                <a:latin typeface="Garamond" charset="0"/>
                <a:cs typeface="Garamond" charset="0"/>
                <a:sym typeface="Garamond" charset="0"/>
              </a:rPr>
              <a:t>Contribute to whole person (whole foods for whole people)</a:t>
            </a:r>
          </a:p>
        </p:txBody>
      </p:sp>
      <p:sp>
        <p:nvSpPr>
          <p:cNvPr id="52228" name="AutoShape 4"/>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28</a:t>
            </a:r>
            <a:endParaRPr lang="en-US"/>
          </a:p>
        </p:txBody>
      </p:sp>
    </p:spTree>
  </p:cSld>
  <p:clrMapOvr>
    <a:masterClrMapping/>
  </p:clrMapOvr>
  <p:transition xmlns:p14="http://schemas.microsoft.com/office/powerpoint/2010/mai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29</a:t>
            </a:r>
            <a:endParaRPr lang="en-US"/>
          </a:p>
        </p:txBody>
      </p:sp>
      <p:sp>
        <p:nvSpPr>
          <p:cNvPr id="53250" name="AutoShape 2"/>
          <p:cNvSpPr>
            <a:spLocks/>
          </p:cNvSpPr>
          <p:nvPr/>
        </p:nvSpPr>
        <p:spPr bwMode="auto">
          <a:xfrm>
            <a:off x="457200" y="219075"/>
            <a:ext cx="8229600" cy="1252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C00"/>
                </a:solidFill>
                <a:effectLst>
                  <a:outerShdw blurRad="38100" dist="38100" dir="2700000" algn="tl">
                    <a:srgbClr val="000000"/>
                  </a:outerShdw>
                </a:effectLst>
              </a:rPr>
              <a:t>Macrobiotic Diet</a:t>
            </a:r>
            <a:br>
              <a:rPr lang="en-US" sz="4400" b="1">
                <a:solidFill>
                  <a:srgbClr val="FFCC00"/>
                </a:solidFill>
                <a:effectLst>
                  <a:outerShdw blurRad="38100" dist="38100" dir="2700000" algn="tl">
                    <a:srgbClr val="000000"/>
                  </a:outerShdw>
                </a:effectLst>
              </a:rPr>
            </a:br>
            <a:r>
              <a:rPr lang="en-US" sz="3600" b="1">
                <a:solidFill>
                  <a:srgbClr val="FFCC00"/>
                </a:solidFill>
                <a:effectLst>
                  <a:outerShdw blurRad="38100" dist="38100" dir="2700000" algn="tl">
                    <a:srgbClr val="000000"/>
                  </a:outerShdw>
                </a:effectLst>
              </a:rPr>
              <a:t>Whole grains and vegetables</a:t>
            </a:r>
            <a:endParaRPr lang="en-US"/>
          </a:p>
        </p:txBody>
      </p:sp>
      <p:sp>
        <p:nvSpPr>
          <p:cNvPr id="53251" name="AutoShape 3"/>
          <p:cNvSpPr>
            <a:spLocks/>
          </p:cNvSpPr>
          <p:nvPr/>
        </p:nvSpPr>
        <p:spPr bwMode="auto">
          <a:xfrm>
            <a:off x="457200" y="1600200"/>
            <a:ext cx="4037013" cy="2289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233363" indent="-219075">
              <a:lnSpc>
                <a:spcPct val="80000"/>
              </a:lnSpc>
              <a:spcBef>
                <a:spcPts val="7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C00"/>
                </a:solidFill>
                <a:effectLst>
                  <a:outerShdw blurRad="38100" dist="38100" dir="2700000" algn="tl">
                    <a:srgbClr val="000000"/>
                  </a:outerShdw>
                </a:effectLst>
              </a:rPr>
              <a:t>Spring</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233363" indent="-219075">
              <a:lnSpc>
                <a:spcPct val="80000"/>
              </a:lnSpc>
              <a:spcBef>
                <a:spcPts val="6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400">
                <a:solidFill>
                  <a:srgbClr val="FFCC00"/>
                </a:solidFill>
                <a:effectLst>
                  <a:outerShdw blurRad="38100" dist="38100" dir="2700000" algn="tl">
                    <a:srgbClr val="000000"/>
                  </a:outerShdw>
                </a:effectLst>
              </a:rPr>
              <a:t>Slightly cooling energy foods</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80000"/>
              </a:lnSpc>
              <a:spcBef>
                <a:spcPts val="5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a:solidFill>
                  <a:srgbClr val="FFCC00"/>
                </a:solidFill>
                <a:effectLst>
                  <a:outerShdw blurRad="38100" dist="38100" dir="2700000" algn="tl">
                    <a:srgbClr val="000000"/>
                  </a:outerShdw>
                </a:effectLst>
              </a:rPr>
              <a:t>Barley, oats, wheat, rye</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80000"/>
              </a:lnSpc>
              <a:spcBef>
                <a:spcPts val="5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a:solidFill>
                  <a:srgbClr val="FFCC00"/>
                </a:solidFill>
                <a:effectLst>
                  <a:outerShdw blurRad="38100" dist="38100" dir="2700000" algn="tl">
                    <a:srgbClr val="000000"/>
                  </a:outerShdw>
                </a:effectLst>
              </a:rPr>
              <a:t>Sprouts, celery, scallions</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80000"/>
              </a:lnSpc>
              <a:spcBef>
                <a:spcPts val="5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a:solidFill>
                  <a:srgbClr val="FFCC00"/>
                </a:solidFill>
                <a:effectLst>
                  <a:outerShdw blurRad="38100" dist="38100" dir="2700000" algn="tl">
                    <a:srgbClr val="000000"/>
                  </a:outerShdw>
                </a:effectLst>
              </a:rPr>
              <a:t>Lightly cooked dishes</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p:txBody>
      </p:sp>
      <p:sp>
        <p:nvSpPr>
          <p:cNvPr id="53252" name="AutoShape 4"/>
          <p:cNvSpPr>
            <a:spLocks/>
          </p:cNvSpPr>
          <p:nvPr/>
        </p:nvSpPr>
        <p:spPr bwMode="auto">
          <a:xfrm>
            <a:off x="4649788" y="1600200"/>
            <a:ext cx="4037012" cy="265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233363" indent="-219075">
              <a:lnSpc>
                <a:spcPct val="90000"/>
              </a:lnSpc>
              <a:spcBef>
                <a:spcPts val="7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C00"/>
                </a:solidFill>
                <a:effectLst>
                  <a:outerShdw blurRad="38100" dist="38100" dir="2700000" algn="tl">
                    <a:srgbClr val="000000"/>
                  </a:outerShdw>
                </a:effectLst>
              </a:rPr>
              <a:t>Summer</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233363" indent="-219075">
              <a:lnSpc>
                <a:spcPct val="90000"/>
              </a:lnSpc>
              <a:spcBef>
                <a:spcPts val="6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400">
                <a:solidFill>
                  <a:srgbClr val="FFCC00"/>
                </a:solidFill>
                <a:effectLst>
                  <a:outerShdw blurRad="38100" dist="38100" dir="2700000" algn="tl">
                    <a:srgbClr val="000000"/>
                  </a:outerShdw>
                </a:effectLst>
              </a:rPr>
              <a:t>Cooling energy foods </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90000"/>
              </a:lnSpc>
              <a:spcBef>
                <a:spcPts val="5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a:solidFill>
                  <a:srgbClr val="FFCC00"/>
                </a:solidFill>
                <a:effectLst>
                  <a:outerShdw blurRad="38100" dist="38100" dir="2700000" algn="tl">
                    <a:srgbClr val="000000"/>
                  </a:outerShdw>
                </a:effectLst>
              </a:rPr>
              <a:t>Maize/Corn</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90000"/>
              </a:lnSpc>
              <a:spcBef>
                <a:spcPts val="5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a:solidFill>
                  <a:srgbClr val="FFCC00"/>
                </a:solidFill>
                <a:effectLst>
                  <a:outerShdw blurRad="38100" dist="38100" dir="2700000" algn="tl">
                    <a:srgbClr val="000000"/>
                  </a:outerShdw>
                </a:effectLst>
              </a:rPr>
              <a:t>Summer vegetables </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a:p>
            <a:pPr marL="1130300" lvl="2" indent="-215900">
              <a:lnSpc>
                <a:spcPct val="90000"/>
              </a:lnSpc>
              <a:spcBef>
                <a:spcPts val="400"/>
              </a:spcBef>
              <a:buClr>
                <a:srgbClr val="E5E5FF"/>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1600">
                <a:solidFill>
                  <a:srgbClr val="FFCC00"/>
                </a:solidFill>
                <a:effectLst>
                  <a:outerShdw blurRad="38100" dist="38100" dir="2700000" algn="tl">
                    <a:srgbClr val="000000"/>
                  </a:outerShdw>
                </a:effectLst>
              </a:rPr>
              <a:t>Leafy greens</a:t>
            </a:r>
            <a:endParaRPr lang="en-US" sz="1600">
              <a:solidFill>
                <a:srgbClr val="FFCC00"/>
              </a:solidFill>
              <a:effectLst>
                <a:outerShdw blurRad="38100" dist="38100" dir="2700000" algn="tl">
                  <a:srgbClr val="000000"/>
                </a:outerShdw>
              </a:effectLst>
              <a:latin typeface="Garamond" charset="0"/>
              <a:cs typeface="Garamond" charset="0"/>
              <a:sym typeface="Garamond" charset="0"/>
            </a:endParaRPr>
          </a:p>
          <a:p>
            <a:pPr marL="1130300" lvl="2" indent="-215900">
              <a:lnSpc>
                <a:spcPct val="90000"/>
              </a:lnSpc>
              <a:spcBef>
                <a:spcPts val="400"/>
              </a:spcBef>
              <a:buClr>
                <a:srgbClr val="E5E5FF"/>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a:solidFill>
                  <a:srgbClr val="FFCC00"/>
                </a:solidFill>
                <a:effectLst>
                  <a:outerShdw blurRad="38100" dist="38100" dir="2700000" algn="tl">
                    <a:srgbClr val="000000"/>
                  </a:outerShdw>
                </a:effectLst>
              </a:rPr>
              <a:t>Summer squash</a:t>
            </a:r>
            <a:endParaRPr lang="en-US">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90000"/>
              </a:lnSpc>
              <a:spcBef>
                <a:spcPts val="5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a:solidFill>
                  <a:srgbClr val="FFCC00"/>
                </a:solidFill>
                <a:effectLst>
                  <a:outerShdw blurRad="38100" dist="38100" dir="2700000" algn="tl">
                    <a:srgbClr val="000000"/>
                  </a:outerShdw>
                </a:effectLst>
              </a:rPr>
              <a:t>Lightly cooked, cooling dishes (salads)</a:t>
            </a:r>
            <a:endParaRPr lang="en-US"/>
          </a:p>
        </p:txBody>
      </p:sp>
    </p:spTree>
  </p:cSld>
  <p:clrMapOvr>
    <a:masterClrMapping/>
  </p:clrMapOvr>
  <p:transition xmlns:p14="http://schemas.microsoft.com/office/powerpoint/2010/mai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30</a:t>
            </a:r>
            <a:endParaRPr lang="en-US"/>
          </a:p>
        </p:txBody>
      </p:sp>
      <p:sp>
        <p:nvSpPr>
          <p:cNvPr id="54274" name="AutoShape 2"/>
          <p:cNvSpPr>
            <a:spLocks/>
          </p:cNvSpPr>
          <p:nvPr/>
        </p:nvSpPr>
        <p:spPr bwMode="auto">
          <a:xfrm>
            <a:off x="457200" y="219075"/>
            <a:ext cx="8229600" cy="1252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C00"/>
                </a:solidFill>
                <a:effectLst>
                  <a:outerShdw blurRad="38100" dist="38100" dir="2700000" algn="tl">
                    <a:srgbClr val="000000"/>
                  </a:outerShdw>
                </a:effectLst>
              </a:rPr>
              <a:t>Macrobiotic Diet</a:t>
            </a:r>
            <a:br>
              <a:rPr lang="en-US" sz="4400" b="1">
                <a:solidFill>
                  <a:srgbClr val="FFCC00"/>
                </a:solidFill>
                <a:effectLst>
                  <a:outerShdw blurRad="38100" dist="38100" dir="2700000" algn="tl">
                    <a:srgbClr val="000000"/>
                  </a:outerShdw>
                </a:effectLst>
              </a:rPr>
            </a:br>
            <a:r>
              <a:rPr lang="en-US" sz="3600" b="1">
                <a:solidFill>
                  <a:srgbClr val="FFCC00"/>
                </a:solidFill>
                <a:effectLst>
                  <a:outerShdw blurRad="38100" dist="38100" dir="2700000" algn="tl">
                    <a:srgbClr val="000000"/>
                  </a:outerShdw>
                </a:effectLst>
              </a:rPr>
              <a:t>Whole grains and vegetables</a:t>
            </a:r>
            <a:endParaRPr lang="en-US"/>
          </a:p>
        </p:txBody>
      </p:sp>
      <p:sp>
        <p:nvSpPr>
          <p:cNvPr id="54275" name="AutoShape 3"/>
          <p:cNvSpPr>
            <a:spLocks/>
          </p:cNvSpPr>
          <p:nvPr/>
        </p:nvSpPr>
        <p:spPr bwMode="auto">
          <a:xfrm>
            <a:off x="457200" y="1600200"/>
            <a:ext cx="4037013" cy="2760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233363" indent="-219075">
              <a:lnSpc>
                <a:spcPct val="80000"/>
              </a:lnSpc>
              <a:spcBef>
                <a:spcPts val="7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C00"/>
                </a:solidFill>
                <a:effectLst>
                  <a:outerShdw blurRad="38100" dist="38100" dir="2700000" algn="tl">
                    <a:srgbClr val="000000"/>
                  </a:outerShdw>
                </a:effectLst>
              </a:rPr>
              <a:t>Late Summer</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233363" indent="-219075">
              <a:lnSpc>
                <a:spcPct val="80000"/>
              </a:lnSpc>
              <a:spcBef>
                <a:spcPts val="6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400">
                <a:solidFill>
                  <a:srgbClr val="FFCC00"/>
                </a:solidFill>
                <a:effectLst>
                  <a:outerShdw blurRad="38100" dist="38100" dir="2700000" algn="tl">
                    <a:srgbClr val="000000"/>
                  </a:outerShdw>
                </a:effectLst>
              </a:rPr>
              <a:t>Slightly warming energy foods</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80000"/>
              </a:lnSpc>
              <a:spcBef>
                <a:spcPts val="5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a:solidFill>
                  <a:srgbClr val="FFCC00"/>
                </a:solidFill>
                <a:effectLst>
                  <a:outerShdw blurRad="38100" dist="38100" dir="2700000" algn="tl">
                    <a:srgbClr val="000000"/>
                  </a:outerShdw>
                </a:effectLst>
              </a:rPr>
              <a:t>Millet</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80000"/>
              </a:lnSpc>
              <a:spcBef>
                <a:spcPts val="5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a:solidFill>
                  <a:srgbClr val="FFCC00"/>
                </a:solidFill>
                <a:effectLst>
                  <a:outerShdw blurRad="38100" dist="38100" dir="2700000" algn="tl">
                    <a:srgbClr val="000000"/>
                  </a:outerShdw>
                </a:effectLst>
              </a:rPr>
              <a:t>Round vegetables</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a:p>
            <a:pPr marL="1117600" lvl="2" indent="-203200">
              <a:lnSpc>
                <a:spcPct val="80000"/>
              </a:lnSpc>
              <a:spcBef>
                <a:spcPts val="400"/>
              </a:spcBef>
              <a:buClr>
                <a:srgbClr val="E5E5FF"/>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1600">
                <a:solidFill>
                  <a:srgbClr val="FFCC00"/>
                </a:solidFill>
                <a:effectLst>
                  <a:outerShdw blurRad="38100" dist="38100" dir="2700000" algn="tl">
                    <a:srgbClr val="000000"/>
                  </a:outerShdw>
                </a:effectLst>
              </a:rPr>
              <a:t>Cabbage</a:t>
            </a:r>
            <a:endParaRPr lang="en-US" sz="1600">
              <a:solidFill>
                <a:srgbClr val="FFCC00"/>
              </a:solidFill>
              <a:effectLst>
                <a:outerShdw blurRad="38100" dist="38100" dir="2700000" algn="tl">
                  <a:srgbClr val="000000"/>
                </a:outerShdw>
              </a:effectLst>
              <a:latin typeface="Garamond" charset="0"/>
              <a:cs typeface="Garamond" charset="0"/>
              <a:sym typeface="Garamond" charset="0"/>
            </a:endParaRPr>
          </a:p>
          <a:p>
            <a:pPr marL="1117600" lvl="2" indent="-203200">
              <a:lnSpc>
                <a:spcPct val="80000"/>
              </a:lnSpc>
              <a:spcBef>
                <a:spcPts val="400"/>
              </a:spcBef>
              <a:buClr>
                <a:srgbClr val="E5E5FF"/>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1600">
                <a:solidFill>
                  <a:srgbClr val="FFCC00"/>
                </a:solidFill>
                <a:effectLst>
                  <a:outerShdw blurRad="38100" dist="38100" dir="2700000" algn="tl">
                    <a:srgbClr val="000000"/>
                  </a:outerShdw>
                </a:effectLst>
              </a:rPr>
              <a:t>Turnip</a:t>
            </a:r>
            <a:endParaRPr lang="en-US" sz="1600">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80000"/>
              </a:lnSpc>
              <a:spcBef>
                <a:spcPts val="5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a:solidFill>
                  <a:srgbClr val="FFCC00"/>
                </a:solidFill>
                <a:effectLst>
                  <a:outerShdw blurRad="38100" dist="38100" dir="2700000" algn="tl">
                    <a:srgbClr val="000000"/>
                  </a:outerShdw>
                </a:effectLst>
              </a:rPr>
              <a:t>Longer cooked dishes</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p:txBody>
      </p:sp>
      <p:sp>
        <p:nvSpPr>
          <p:cNvPr id="54276" name="AutoShape 4"/>
          <p:cNvSpPr>
            <a:spLocks/>
          </p:cNvSpPr>
          <p:nvPr/>
        </p:nvSpPr>
        <p:spPr bwMode="auto">
          <a:xfrm>
            <a:off x="4649788" y="1600200"/>
            <a:ext cx="4037012" cy="301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233363" indent="-219075">
              <a:lnSpc>
                <a:spcPct val="90000"/>
              </a:lnSpc>
              <a:spcBef>
                <a:spcPts val="7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C00"/>
                </a:solidFill>
                <a:effectLst>
                  <a:outerShdw blurRad="38100" dist="38100" dir="2700000" algn="tl">
                    <a:srgbClr val="000000"/>
                  </a:outerShdw>
                </a:effectLst>
              </a:rPr>
              <a:t>Autumn</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233363" indent="-219075">
              <a:lnSpc>
                <a:spcPct val="90000"/>
              </a:lnSpc>
              <a:spcBef>
                <a:spcPts val="6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400">
                <a:solidFill>
                  <a:srgbClr val="FFCC00"/>
                </a:solidFill>
                <a:effectLst>
                  <a:outerShdw blurRad="38100" dist="38100" dir="2700000" algn="tl">
                    <a:srgbClr val="000000"/>
                  </a:outerShdw>
                </a:effectLst>
              </a:rPr>
              <a:t>Warming energy foods </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90000"/>
              </a:lnSpc>
              <a:spcBef>
                <a:spcPts val="5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a:solidFill>
                  <a:srgbClr val="FFCC00"/>
                </a:solidFill>
                <a:effectLst>
                  <a:outerShdw blurRad="38100" dist="38100" dir="2700000" algn="tl">
                    <a:srgbClr val="000000"/>
                  </a:outerShdw>
                </a:effectLst>
              </a:rPr>
              <a:t>Brown rice</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90000"/>
              </a:lnSpc>
              <a:spcBef>
                <a:spcPts val="5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a:solidFill>
                  <a:srgbClr val="FFCC00"/>
                </a:solidFill>
                <a:effectLst>
                  <a:outerShdw blurRad="38100" dist="38100" dir="2700000" algn="tl">
                    <a:srgbClr val="000000"/>
                  </a:outerShdw>
                </a:effectLst>
              </a:rPr>
              <a:t>Root vegetables </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a:p>
            <a:pPr marL="1143000" lvl="2" indent="-228600">
              <a:lnSpc>
                <a:spcPct val="90000"/>
              </a:lnSpc>
              <a:spcBef>
                <a:spcPts val="400"/>
              </a:spcBef>
              <a:buClr>
                <a:srgbClr val="E5E5FF"/>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a:solidFill>
                  <a:srgbClr val="FFCC00"/>
                </a:solidFill>
                <a:effectLst>
                  <a:outerShdw blurRad="38100" dist="38100" dir="2700000" algn="tl">
                    <a:srgbClr val="000000"/>
                  </a:outerShdw>
                </a:effectLst>
              </a:rPr>
              <a:t>Carrot</a:t>
            </a:r>
            <a:endParaRPr lang="en-US">
              <a:solidFill>
                <a:srgbClr val="FFCC00"/>
              </a:solidFill>
              <a:effectLst>
                <a:outerShdw blurRad="38100" dist="38100" dir="2700000" algn="tl">
                  <a:srgbClr val="000000"/>
                </a:outerShdw>
              </a:effectLst>
              <a:latin typeface="Garamond" charset="0"/>
              <a:cs typeface="Garamond" charset="0"/>
              <a:sym typeface="Garamond" charset="0"/>
            </a:endParaRPr>
          </a:p>
          <a:p>
            <a:pPr marL="1143000" lvl="2" indent="-228600">
              <a:lnSpc>
                <a:spcPct val="90000"/>
              </a:lnSpc>
              <a:spcBef>
                <a:spcPts val="400"/>
              </a:spcBef>
              <a:buClr>
                <a:srgbClr val="E5E5FF"/>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a:solidFill>
                  <a:srgbClr val="FFCC00"/>
                </a:solidFill>
                <a:effectLst>
                  <a:outerShdw blurRad="38100" dist="38100" dir="2700000" algn="tl">
                    <a:srgbClr val="000000"/>
                  </a:outerShdw>
                </a:effectLst>
              </a:rPr>
              <a:t>Burdock</a:t>
            </a:r>
            <a:endParaRPr lang="en-US">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90000"/>
              </a:lnSpc>
              <a:spcBef>
                <a:spcPts val="5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a:solidFill>
                  <a:srgbClr val="FFCC00"/>
                </a:solidFill>
                <a:effectLst>
                  <a:outerShdw blurRad="38100" dist="38100" dir="2700000" algn="tl">
                    <a:srgbClr val="000000"/>
                  </a:outerShdw>
                </a:effectLst>
              </a:rPr>
              <a:t>Longer cooked, warming dishes</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p:txBody>
      </p:sp>
    </p:spTree>
  </p:cSld>
  <p:clrMapOvr>
    <a:masterClrMapping/>
  </p:clrMapOvr>
  <p:transition xmlns:p14="http://schemas.microsoft.com/office/powerpoint/2010/mai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31</a:t>
            </a:r>
            <a:endParaRPr lang="en-US"/>
          </a:p>
        </p:txBody>
      </p:sp>
      <p:sp>
        <p:nvSpPr>
          <p:cNvPr id="55298" name="AutoShape 2"/>
          <p:cNvSpPr>
            <a:spLocks/>
          </p:cNvSpPr>
          <p:nvPr/>
        </p:nvSpPr>
        <p:spPr bwMode="auto">
          <a:xfrm>
            <a:off x="457200" y="219075"/>
            <a:ext cx="8229600" cy="1252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C00"/>
                </a:solidFill>
                <a:effectLst>
                  <a:outerShdw blurRad="38100" dist="38100" dir="2700000" algn="tl">
                    <a:srgbClr val="000000"/>
                  </a:outerShdw>
                </a:effectLst>
              </a:rPr>
              <a:t>Macrobiotic Diet</a:t>
            </a:r>
            <a:br>
              <a:rPr lang="en-US" sz="4400" b="1">
                <a:solidFill>
                  <a:srgbClr val="FFCC00"/>
                </a:solidFill>
                <a:effectLst>
                  <a:outerShdw blurRad="38100" dist="38100" dir="2700000" algn="tl">
                    <a:srgbClr val="000000"/>
                  </a:outerShdw>
                </a:effectLst>
              </a:rPr>
            </a:br>
            <a:r>
              <a:rPr lang="en-US" sz="3600" b="1">
                <a:solidFill>
                  <a:srgbClr val="FFCC00"/>
                </a:solidFill>
                <a:effectLst>
                  <a:outerShdw blurRad="38100" dist="38100" dir="2700000" algn="tl">
                    <a:srgbClr val="000000"/>
                  </a:outerShdw>
                </a:effectLst>
              </a:rPr>
              <a:t>Whole grains and vegetables</a:t>
            </a:r>
            <a:endParaRPr lang="en-US"/>
          </a:p>
        </p:txBody>
      </p:sp>
      <p:sp>
        <p:nvSpPr>
          <p:cNvPr id="55299" name="AutoShape 3"/>
          <p:cNvSpPr>
            <a:spLocks/>
          </p:cNvSpPr>
          <p:nvPr/>
        </p:nvSpPr>
        <p:spPr bwMode="auto">
          <a:xfrm>
            <a:off x="990600" y="1600200"/>
            <a:ext cx="4037013" cy="24336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233363" indent="-219075">
              <a:lnSpc>
                <a:spcPct val="90000"/>
              </a:lnSpc>
              <a:spcBef>
                <a:spcPts val="7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a:solidFill>
                  <a:srgbClr val="FFCC00"/>
                </a:solidFill>
                <a:effectLst>
                  <a:outerShdw blurRad="38100" dist="38100" dir="2700000" algn="tl">
                    <a:srgbClr val="000000"/>
                  </a:outerShdw>
                </a:effectLst>
              </a:rPr>
              <a:t>Winter</a:t>
            </a:r>
            <a:endParaRPr lang="en-US" sz="2800">
              <a:solidFill>
                <a:srgbClr val="FFCC00"/>
              </a:solidFill>
              <a:effectLst>
                <a:outerShdw blurRad="38100" dist="38100" dir="2700000" algn="tl">
                  <a:srgbClr val="000000"/>
                </a:outerShdw>
              </a:effectLst>
              <a:latin typeface="Garamond" charset="0"/>
              <a:cs typeface="Garamond" charset="0"/>
              <a:sym typeface="Garamond" charset="0"/>
            </a:endParaRPr>
          </a:p>
          <a:p>
            <a:pPr marL="233363" indent="-219075">
              <a:lnSpc>
                <a:spcPct val="90000"/>
              </a:lnSpc>
              <a:spcBef>
                <a:spcPts val="600"/>
              </a:spcBef>
              <a:buClr>
                <a:srgbClr val="FFCC0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400">
                <a:solidFill>
                  <a:srgbClr val="FFCC00"/>
                </a:solidFill>
                <a:effectLst>
                  <a:outerShdw blurRad="38100" dist="38100" dir="2700000" algn="tl">
                    <a:srgbClr val="000000"/>
                  </a:outerShdw>
                </a:effectLst>
              </a:rPr>
              <a:t>Warming energy foods </a:t>
            </a:r>
            <a:endParaRPr lang="en-US" sz="2400">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90000"/>
              </a:lnSpc>
              <a:spcBef>
                <a:spcPts val="5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a:solidFill>
                  <a:srgbClr val="FFCC00"/>
                </a:solidFill>
                <a:effectLst>
                  <a:outerShdw blurRad="38100" dist="38100" dir="2700000" algn="tl">
                    <a:srgbClr val="000000"/>
                  </a:outerShdw>
                </a:effectLst>
              </a:rPr>
              <a:t>Buckwheat</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90000"/>
              </a:lnSpc>
              <a:spcBef>
                <a:spcPts val="5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a:solidFill>
                  <a:srgbClr val="FFCC00"/>
                </a:solidFill>
                <a:effectLst>
                  <a:outerShdw blurRad="38100" dist="38100" dir="2700000" algn="tl">
                    <a:srgbClr val="000000"/>
                  </a:outerShdw>
                </a:effectLst>
              </a:rPr>
              <a:t>Root vegetables </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a:p>
            <a:pPr marL="758825" lvl="1" indent="-301625">
              <a:lnSpc>
                <a:spcPct val="90000"/>
              </a:lnSpc>
              <a:spcBef>
                <a:spcPts val="500"/>
              </a:spcBef>
              <a:buClr>
                <a:srgbClr val="A886E0"/>
              </a:buClr>
              <a:buSzPct val="70000"/>
              <a:buFont typeface="Wingdings" charset="0"/>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a:solidFill>
                  <a:srgbClr val="FFCC00"/>
                </a:solidFill>
                <a:effectLst>
                  <a:outerShdw blurRad="38100" dist="38100" dir="2700000" algn="tl">
                    <a:srgbClr val="000000"/>
                  </a:outerShdw>
                </a:effectLst>
              </a:rPr>
              <a:t>Longer cooked, warming dishes</a:t>
            </a:r>
            <a:endParaRPr lang="en-US" sz="2000">
              <a:solidFill>
                <a:srgbClr val="FFCC00"/>
              </a:solidFill>
              <a:effectLst>
                <a:outerShdw blurRad="38100" dist="38100" dir="2700000" algn="tl">
                  <a:srgbClr val="000000"/>
                </a:outerShdw>
              </a:effectLst>
              <a:latin typeface="Garamond" charset="0"/>
              <a:cs typeface="Garamond" charset="0"/>
              <a:sym typeface="Garamond" charset="0"/>
            </a:endParaRPr>
          </a:p>
        </p:txBody>
      </p:sp>
    </p:spTree>
  </p:cSld>
  <p:clrMapOvr>
    <a:masterClrMapping/>
  </p:clrMapOvr>
  <p:transition xmlns:p14="http://schemas.microsoft.com/office/powerpoint/2010/main">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32</a:t>
            </a:r>
            <a:endParaRPr lang="en-US"/>
          </a:p>
        </p:txBody>
      </p:sp>
      <p:sp>
        <p:nvSpPr>
          <p:cNvPr id="56322" name="AutoShape 2"/>
          <p:cNvSpPr>
            <a:spLocks/>
          </p:cNvSpPr>
          <p:nvPr/>
        </p:nvSpPr>
        <p:spPr bwMode="auto">
          <a:xfrm>
            <a:off x="457200" y="482600"/>
            <a:ext cx="8229600" cy="725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000"/>
                </a:solidFill>
                <a:effectLst>
                  <a:outerShdw blurRad="38100" dist="38100" dir="2700000" algn="tl">
                    <a:srgbClr val="000000"/>
                  </a:outerShdw>
                </a:effectLst>
                <a:latin typeface="Garamond" charset="0"/>
                <a:cs typeface="Garamond" charset="0"/>
                <a:sym typeface="Garamond" charset="0"/>
              </a:rPr>
              <a:t>Change your destiny</a:t>
            </a:r>
            <a:endParaRPr lang="en-US"/>
          </a:p>
        </p:txBody>
      </p:sp>
      <p:sp>
        <p:nvSpPr>
          <p:cNvPr id="56323" name="AutoShape 3"/>
          <p:cNvSpPr>
            <a:spLocks/>
          </p:cNvSpPr>
          <p:nvPr/>
        </p:nvSpPr>
        <p:spPr bwMode="auto">
          <a:xfrm>
            <a:off x="457200" y="1600200"/>
            <a:ext cx="8229600" cy="4738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Stream of destiny based on choices and interactions</a:t>
            </a: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Certain choices cause certain destiny</a:t>
            </a:r>
          </a:p>
          <a:p>
            <a:pPr marL="879475" lvl="1" indent="-422275">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Choices not chances</a:t>
            </a:r>
          </a:p>
          <a:p>
            <a:pPr marL="879475" lvl="1" indent="-422275">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Experience is based on stories we choose to believe</a:t>
            </a: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Choosing ability depends on highest level of intuition</a:t>
            </a:r>
          </a:p>
          <a:p>
            <a:pPr marL="511175" indent="-51117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If intuition is dulled</a:t>
            </a:r>
          </a:p>
          <a:p>
            <a:pPr marL="879475" lvl="1" indent="-422275">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Divorced from environment (yin sanpaku)</a:t>
            </a:r>
          </a:p>
          <a:p>
            <a:pPr marL="879475" lvl="1" indent="-422275">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Intuitive sense (gut feeling) can</a:t>
            </a:r>
            <a:r>
              <a:rPr lang="ja-JP" altLang="en-US" sz="2800">
                <a:solidFill>
                  <a:srgbClr val="FFC000"/>
                </a:solidFill>
                <a:effectLst>
                  <a:outerShdw blurRad="38100" dist="38100" dir="2700000" algn="tl">
                    <a:srgbClr val="000000"/>
                  </a:outerShdw>
                </a:effectLst>
                <a:latin typeface="Garamond" charset="0"/>
                <a:cs typeface="Garamond" charset="0"/>
                <a:sym typeface="Garamond" charset="0"/>
              </a:rPr>
              <a:t>’</a:t>
            </a:r>
            <a:r>
              <a:rPr lang="en-US" sz="2800">
                <a:solidFill>
                  <a:srgbClr val="FFC000"/>
                </a:solidFill>
                <a:effectLst>
                  <a:outerShdw blurRad="38100" dist="38100" dir="2700000" algn="tl">
                    <a:srgbClr val="000000"/>
                  </a:outerShdw>
                </a:effectLst>
                <a:latin typeface="Garamond" charset="0"/>
                <a:cs typeface="Garamond" charset="0"/>
                <a:sym typeface="Garamond" charset="0"/>
              </a:rPr>
              <a:t>t pick up subtle energies to avoid danger</a:t>
            </a:r>
          </a:p>
          <a:p>
            <a:pPr marL="879475" lvl="1" indent="-422275">
              <a:spcBef>
                <a:spcPts val="7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Can</a:t>
            </a:r>
            <a:r>
              <a:rPr lang="ja-JP" altLang="en-US" sz="2800">
                <a:solidFill>
                  <a:srgbClr val="FFC000"/>
                </a:solidFill>
                <a:effectLst>
                  <a:outerShdw blurRad="38100" dist="38100" dir="2700000" algn="tl">
                    <a:srgbClr val="000000"/>
                  </a:outerShdw>
                </a:effectLst>
                <a:latin typeface="Garamond" charset="0"/>
                <a:cs typeface="Garamond" charset="0"/>
                <a:sym typeface="Garamond" charset="0"/>
              </a:rPr>
              <a:t>’</a:t>
            </a:r>
            <a:r>
              <a:rPr lang="en-US" sz="2800">
                <a:solidFill>
                  <a:srgbClr val="FFC000"/>
                </a:solidFill>
                <a:effectLst>
                  <a:outerShdw blurRad="38100" dist="38100" dir="2700000" algn="tl">
                    <a:srgbClr val="000000"/>
                  </a:outerShdw>
                </a:effectLst>
                <a:latin typeface="Garamond" charset="0"/>
                <a:cs typeface="Garamond" charset="0"/>
                <a:sym typeface="Garamond" charset="0"/>
              </a:rPr>
              <a:t>t make healthy choices</a:t>
            </a:r>
            <a:endParaRPr lang="en-US"/>
          </a:p>
        </p:txBody>
      </p:sp>
    </p:spTree>
  </p:cSld>
  <p:clrMapOvr>
    <a:masterClrMapping/>
  </p:clrMapOvr>
  <p:transition xmlns:p14="http://schemas.microsoft.com/office/powerpoint/2010/mai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33</a:t>
            </a:r>
            <a:endParaRPr lang="en-US"/>
          </a:p>
        </p:txBody>
      </p:sp>
      <p:sp>
        <p:nvSpPr>
          <p:cNvPr id="57346" name="AutoShape 2"/>
          <p:cNvSpPr>
            <a:spLocks/>
          </p:cNvSpPr>
          <p:nvPr/>
        </p:nvSpPr>
        <p:spPr bwMode="auto">
          <a:xfrm>
            <a:off x="533400" y="1992313"/>
            <a:ext cx="8229600" cy="18049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b="1">
                <a:solidFill>
                  <a:srgbClr val="FFC000"/>
                </a:solidFill>
                <a:effectLst>
                  <a:outerShdw blurRad="38100" dist="38100" dir="2700000" algn="tl">
                    <a:srgbClr val="000000"/>
                  </a:outerShdw>
                </a:effectLst>
                <a:latin typeface="Garamond" charset="0"/>
                <a:cs typeface="Garamond" charset="0"/>
                <a:sym typeface="Garamond" charset="0"/>
              </a:rPr>
              <a:t>When you eat energetically balanced foods, you can deepen your connection with nature and spirit.</a:t>
            </a:r>
            <a:endParaRPr lang="en-US"/>
          </a:p>
        </p:txBody>
      </p:sp>
      <p:pic>
        <p:nvPicPr>
          <p:cNvPr id="57347" name="Picture 3" descr="imag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4572000"/>
            <a:ext cx="2133600" cy="157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34</a:t>
            </a:r>
            <a:endParaRPr lang="en-US"/>
          </a:p>
        </p:txBody>
      </p:sp>
      <p:sp>
        <p:nvSpPr>
          <p:cNvPr id="58370" name="AutoShape 2"/>
          <p:cNvSpPr>
            <a:spLocks/>
          </p:cNvSpPr>
          <p:nvPr/>
        </p:nvSpPr>
        <p:spPr bwMode="auto">
          <a:xfrm>
            <a:off x="457200" y="482600"/>
            <a:ext cx="8229600" cy="725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000"/>
                </a:solidFill>
                <a:effectLst>
                  <a:outerShdw blurRad="38100" dist="38100" dir="2700000" algn="tl">
                    <a:srgbClr val="000000"/>
                  </a:outerShdw>
                </a:effectLst>
                <a:latin typeface="Garamond" charset="0"/>
                <a:cs typeface="Garamond" charset="0"/>
                <a:sym typeface="Garamond" charset="0"/>
              </a:rPr>
              <a:t>Macrobiotic Food</a:t>
            </a:r>
            <a:endParaRPr lang="en-US"/>
          </a:p>
        </p:txBody>
      </p:sp>
      <p:sp>
        <p:nvSpPr>
          <p:cNvPr id="58371" name="AutoShape 3"/>
          <p:cNvSpPr>
            <a:spLocks/>
          </p:cNvSpPr>
          <p:nvPr/>
        </p:nvSpPr>
        <p:spPr bwMode="auto">
          <a:xfrm>
            <a:off x="457200" y="1600200"/>
            <a:ext cx="6400800" cy="5043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365125" indent="-36512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Vibrates at higher frequency than extreme foods</a:t>
            </a:r>
          </a:p>
          <a:p>
            <a:pPr marL="365125" indent="-36512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Energetically balanced</a:t>
            </a:r>
          </a:p>
          <a:p>
            <a:pPr marL="365125" indent="-36512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To feel and receive energies from environment</a:t>
            </a:r>
          </a:p>
          <a:p>
            <a:pPr marL="365125" indent="-36512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Pick up subtle thoughts and ideas from your intuition</a:t>
            </a:r>
          </a:p>
          <a:p>
            <a:pPr marL="365125" indent="-365125">
              <a:spcBef>
                <a:spcPts val="7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2800">
                <a:solidFill>
                  <a:srgbClr val="FFC000"/>
                </a:solidFill>
                <a:effectLst>
                  <a:outerShdw blurRad="38100" dist="38100" dir="2700000" algn="tl">
                    <a:srgbClr val="000000"/>
                  </a:outerShdw>
                </a:effectLst>
                <a:latin typeface="Garamond" charset="0"/>
                <a:cs typeface="Garamond" charset="0"/>
                <a:sym typeface="Garamond" charset="0"/>
              </a:rPr>
              <a:t>Develop a stronger connection with spirit</a:t>
            </a:r>
          </a:p>
          <a:p>
            <a:pPr marL="365125" indent="-365125">
              <a:spcBef>
                <a:spcPts val="700"/>
              </a:spcBef>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endParaRPr lang="en-US" sz="2800">
              <a:solidFill>
                <a:srgbClr val="FFFFFF"/>
              </a:solidFill>
              <a:effectLst>
                <a:outerShdw blurRad="38100" dist="38100" dir="2700000" algn="tl">
                  <a:srgbClr val="000000"/>
                </a:outerShdw>
              </a:effectLst>
              <a:latin typeface="Garamond" charset="0"/>
              <a:cs typeface="Garamond" charset="0"/>
              <a:sym typeface="Garamond" charset="0"/>
            </a:endParaRPr>
          </a:p>
          <a:p>
            <a:pPr marL="365125" indent="-365125">
              <a:spcBef>
                <a:spcPts val="700"/>
              </a:spcBef>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endParaRPr lang="en-US" sz="2800">
              <a:solidFill>
                <a:srgbClr val="FFFFFF"/>
              </a:solidFill>
              <a:effectLst>
                <a:outerShdw blurRad="38100" dist="38100" dir="2700000" algn="tl">
                  <a:srgbClr val="000000"/>
                </a:outerShdw>
              </a:effectLst>
              <a:latin typeface="Garamond" charset="0"/>
              <a:cs typeface="Garamond" charset="0"/>
              <a:sym typeface="Garamond" charset="0"/>
            </a:endParaRPr>
          </a:p>
        </p:txBody>
      </p:sp>
      <p:pic>
        <p:nvPicPr>
          <p:cNvPr id="58372" name="Picture 4" descr="imag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2667000"/>
            <a:ext cx="1828800"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58373" name="Picture 5" descr="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4419600"/>
            <a:ext cx="1633538" cy="181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35</a:t>
            </a:r>
            <a:endParaRPr lang="en-US"/>
          </a:p>
        </p:txBody>
      </p:sp>
      <p:sp>
        <p:nvSpPr>
          <p:cNvPr id="60418" name="AutoShape 2"/>
          <p:cNvSpPr>
            <a:spLocks/>
          </p:cNvSpPr>
          <p:nvPr/>
        </p:nvSpPr>
        <p:spPr bwMode="auto">
          <a:xfrm>
            <a:off x="457200" y="487363"/>
            <a:ext cx="8229600" cy="7159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000"/>
                </a:solidFill>
                <a:effectLst>
                  <a:outerShdw blurRad="38100" dist="38100" dir="2700000" algn="tl">
                    <a:srgbClr val="000000"/>
                  </a:outerShdw>
                </a:effectLst>
              </a:rPr>
              <a:t>An Inspiring Life</a:t>
            </a:r>
            <a:endParaRPr lang="en-US"/>
          </a:p>
        </p:txBody>
      </p:sp>
      <p:sp>
        <p:nvSpPr>
          <p:cNvPr id="60419" name="AutoShape 3"/>
          <p:cNvSpPr>
            <a:spLocks/>
          </p:cNvSpPr>
          <p:nvPr/>
        </p:nvSpPr>
        <p:spPr bwMode="auto">
          <a:xfrm>
            <a:off x="457200" y="1447800"/>
            <a:ext cx="7772400" cy="55895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584200" indent="-584200">
              <a:spcBef>
                <a:spcPts val="8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3200">
                <a:solidFill>
                  <a:srgbClr val="FFC000"/>
                </a:solidFill>
                <a:effectLst>
                  <a:outerShdw blurRad="38100" dist="38100" dir="2700000" algn="tl">
                    <a:srgbClr val="000000"/>
                  </a:outerShdw>
                </a:effectLst>
              </a:rPr>
              <a:t>Macrobiotics helps create balance in whole body</a:t>
            </a:r>
            <a:endParaRPr lang="en-US" sz="3200">
              <a:solidFill>
                <a:srgbClr val="FFC000"/>
              </a:solidFill>
              <a:effectLst>
                <a:outerShdw blurRad="38100" dist="38100" dir="2700000" algn="tl">
                  <a:srgbClr val="000000"/>
                </a:outerShdw>
              </a:effectLst>
              <a:latin typeface="Garamond" charset="0"/>
              <a:cs typeface="Garamond" charset="0"/>
              <a:sym typeface="Garamond" charset="0"/>
            </a:endParaRPr>
          </a:p>
          <a:p>
            <a:pPr marL="584200" indent="-584200">
              <a:spcBef>
                <a:spcPts val="8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3200">
                <a:solidFill>
                  <a:srgbClr val="FFC000"/>
                </a:solidFill>
                <a:effectLst>
                  <a:outerShdw blurRad="38100" dist="38100" dir="2700000" algn="tl">
                    <a:srgbClr val="000000"/>
                  </a:outerShdw>
                </a:effectLst>
              </a:rPr>
              <a:t>Harmonizing emotions, mind, body, spirit</a:t>
            </a:r>
            <a:endParaRPr lang="en-US" sz="3200">
              <a:solidFill>
                <a:srgbClr val="FFC000"/>
              </a:solidFill>
              <a:effectLst>
                <a:outerShdw blurRad="38100" dist="38100" dir="2700000" algn="tl">
                  <a:srgbClr val="000000"/>
                </a:outerShdw>
              </a:effectLst>
              <a:latin typeface="Garamond" charset="0"/>
              <a:cs typeface="Garamond" charset="0"/>
              <a:sym typeface="Garamond" charset="0"/>
            </a:endParaRPr>
          </a:p>
          <a:p>
            <a:pPr marL="584200" indent="-584200">
              <a:spcBef>
                <a:spcPts val="8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3200">
                <a:solidFill>
                  <a:srgbClr val="FFC000"/>
                </a:solidFill>
                <a:effectLst>
                  <a:outerShdw blurRad="38100" dist="38100" dir="2700000" algn="tl">
                    <a:srgbClr val="000000"/>
                  </a:outerShdw>
                </a:effectLst>
              </a:rPr>
              <a:t>Develop your intuition and spirituality</a:t>
            </a:r>
            <a:endParaRPr lang="en-US" sz="3200">
              <a:solidFill>
                <a:srgbClr val="FFC000"/>
              </a:solidFill>
              <a:effectLst>
                <a:outerShdw blurRad="38100" dist="38100" dir="2700000" algn="tl">
                  <a:srgbClr val="000000"/>
                </a:outerShdw>
              </a:effectLst>
              <a:latin typeface="Garamond" charset="0"/>
              <a:cs typeface="Garamond" charset="0"/>
              <a:sym typeface="Garamond" charset="0"/>
            </a:endParaRPr>
          </a:p>
          <a:p>
            <a:pPr marL="584200" indent="-584200">
              <a:spcBef>
                <a:spcPts val="8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3200">
                <a:solidFill>
                  <a:srgbClr val="FFC000"/>
                </a:solidFill>
                <a:effectLst>
                  <a:outerShdw blurRad="38100" dist="38100" dir="2700000" algn="tl">
                    <a:srgbClr val="000000"/>
                  </a:outerShdw>
                </a:effectLst>
              </a:rPr>
              <a:t>Living a life filled with</a:t>
            </a:r>
            <a:endParaRPr lang="en-US" sz="3200">
              <a:solidFill>
                <a:srgbClr val="FFC000"/>
              </a:solidFill>
              <a:effectLst>
                <a:outerShdw blurRad="38100" dist="38100" dir="2700000" algn="tl">
                  <a:srgbClr val="000000"/>
                </a:outerShdw>
              </a:effectLst>
              <a:latin typeface="Garamond" charset="0"/>
              <a:cs typeface="Garamond" charset="0"/>
              <a:sym typeface="Garamond" charset="0"/>
            </a:endParaRPr>
          </a:p>
          <a:p>
            <a:pPr marL="939800" lvl="1" indent="-482600">
              <a:spcBef>
                <a:spcPts val="8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3200">
                <a:solidFill>
                  <a:srgbClr val="FFC000"/>
                </a:solidFill>
                <a:effectLst>
                  <a:outerShdw blurRad="38100" dist="38100" dir="2700000" algn="tl">
                    <a:srgbClr val="000000"/>
                  </a:outerShdw>
                </a:effectLst>
              </a:rPr>
              <a:t>Health</a:t>
            </a:r>
            <a:endParaRPr lang="en-US" sz="3200">
              <a:solidFill>
                <a:srgbClr val="FFC000"/>
              </a:solidFill>
              <a:effectLst>
                <a:outerShdw blurRad="38100" dist="38100" dir="2700000" algn="tl">
                  <a:srgbClr val="000000"/>
                </a:outerShdw>
              </a:effectLst>
              <a:latin typeface="Garamond" charset="0"/>
              <a:cs typeface="Garamond" charset="0"/>
              <a:sym typeface="Garamond" charset="0"/>
            </a:endParaRPr>
          </a:p>
          <a:p>
            <a:pPr marL="939800" lvl="1" indent="-482600">
              <a:spcBef>
                <a:spcPts val="8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3200">
                <a:solidFill>
                  <a:srgbClr val="FFC000"/>
                </a:solidFill>
                <a:effectLst>
                  <a:outerShdw blurRad="38100" dist="38100" dir="2700000" algn="tl">
                    <a:srgbClr val="000000"/>
                  </a:outerShdw>
                </a:effectLst>
              </a:rPr>
              <a:t>Happiness</a:t>
            </a:r>
            <a:endParaRPr lang="en-US" sz="3200">
              <a:solidFill>
                <a:srgbClr val="FFC000"/>
              </a:solidFill>
              <a:effectLst>
                <a:outerShdw blurRad="38100" dist="38100" dir="2700000" algn="tl">
                  <a:srgbClr val="000000"/>
                </a:outerShdw>
              </a:effectLst>
              <a:latin typeface="Garamond" charset="0"/>
              <a:cs typeface="Garamond" charset="0"/>
              <a:sym typeface="Garamond" charset="0"/>
            </a:endParaRPr>
          </a:p>
          <a:p>
            <a:pPr marL="939800" lvl="1" indent="-482600">
              <a:spcBef>
                <a:spcPts val="800"/>
              </a:spcBef>
              <a:buClr>
                <a:srgbClr val="A886E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3200">
                <a:solidFill>
                  <a:srgbClr val="FFC000"/>
                </a:solidFill>
                <a:effectLst>
                  <a:outerShdw blurRad="38100" dist="38100" dir="2700000" algn="tl">
                    <a:srgbClr val="000000"/>
                  </a:outerShdw>
                </a:effectLst>
              </a:rPr>
              <a:t>Freedom</a:t>
            </a:r>
            <a:endParaRPr lang="en-US" sz="3200">
              <a:solidFill>
                <a:srgbClr val="FFC000"/>
              </a:solidFill>
              <a:effectLst>
                <a:outerShdw blurRad="38100" dist="38100" dir="2700000" algn="tl">
                  <a:srgbClr val="000000"/>
                </a:outerShdw>
              </a:effectLst>
              <a:latin typeface="Garamond" charset="0"/>
              <a:cs typeface="Garamond" charset="0"/>
              <a:sym typeface="Garamond" charset="0"/>
            </a:endParaRPr>
          </a:p>
          <a:p>
            <a:pPr marL="584200" indent="-584200">
              <a:spcBef>
                <a:spcPts val="800"/>
              </a:spcBef>
              <a:buClr>
                <a:srgbClr val="FFCC00"/>
              </a:buClr>
              <a:buSzPct val="70000"/>
              <a:buFont typeface="Wingdings" charset="0"/>
              <a:buChar char="■"/>
              <a:tabLst>
                <a:tab pos="317500" algn="l"/>
                <a:tab pos="774700" algn="l"/>
                <a:tab pos="1231900" algn="l"/>
                <a:tab pos="1689100" algn="l"/>
                <a:tab pos="2146300" algn="l"/>
                <a:tab pos="2603500" algn="l"/>
                <a:tab pos="3060700" algn="l"/>
                <a:tab pos="3517900" algn="l"/>
                <a:tab pos="3975100" algn="l"/>
                <a:tab pos="4432300" algn="l"/>
                <a:tab pos="4889500" algn="l"/>
                <a:tab pos="5346700" algn="l"/>
                <a:tab pos="5803900" algn="l"/>
                <a:tab pos="6261100" algn="l"/>
                <a:tab pos="6718300" algn="l"/>
                <a:tab pos="7175500" algn="l"/>
                <a:tab pos="7632700" algn="l"/>
                <a:tab pos="8089900" algn="l"/>
                <a:tab pos="8547100" algn="l"/>
                <a:tab pos="9004300" algn="l"/>
                <a:tab pos="9461500" algn="l"/>
              </a:tabLst>
            </a:pPr>
            <a:r>
              <a:rPr lang="en-US" sz="3200">
                <a:solidFill>
                  <a:srgbClr val="FFC000"/>
                </a:solidFill>
                <a:effectLst>
                  <a:outerShdw blurRad="38100" dist="38100" dir="2700000" algn="tl">
                    <a:srgbClr val="000000"/>
                  </a:outerShdw>
                </a:effectLst>
              </a:rPr>
              <a:t>Based on choices</a:t>
            </a:r>
            <a:endParaRPr lang="en-US" sz="3200">
              <a:solidFill>
                <a:srgbClr val="FFC000"/>
              </a:solidFill>
              <a:effectLst>
                <a:outerShdw blurRad="38100" dist="38100" dir="2700000" algn="tl">
                  <a:srgbClr val="000000"/>
                </a:outerShdw>
              </a:effectLst>
              <a:latin typeface="Garamond" charset="0"/>
              <a:cs typeface="Garamond" charset="0"/>
              <a:sym typeface="Garamond" charset="0"/>
            </a:endParaRPr>
          </a:p>
        </p:txBody>
      </p:sp>
      <p:pic>
        <p:nvPicPr>
          <p:cNvPr id="60420" name="Picture 4" descr="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191000"/>
            <a:ext cx="1558925" cy="1784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36</a:t>
            </a:r>
            <a:endParaRPr lang="en-US"/>
          </a:p>
        </p:txBody>
      </p:sp>
      <p:sp>
        <p:nvSpPr>
          <p:cNvPr id="62466" name="AutoShape 2"/>
          <p:cNvSpPr>
            <a:spLocks/>
          </p:cNvSpPr>
          <p:nvPr/>
        </p:nvSpPr>
        <p:spPr bwMode="auto">
          <a:xfrm>
            <a:off x="457200" y="1600200"/>
            <a:ext cx="5408613" cy="3595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marL="14288" algn="ctr">
              <a:spcBef>
                <a:spcPts val="8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000"/>
                </a:solidFill>
                <a:effectLst>
                  <a:outerShdw blurRad="38100" dist="38100" dir="2700000" algn="tl">
                    <a:srgbClr val="000000"/>
                  </a:outerShdw>
                </a:effectLst>
                <a:latin typeface="Garamond" charset="0"/>
                <a:cs typeface="Garamond" charset="0"/>
                <a:sym typeface="Garamond" charset="0"/>
              </a:rPr>
              <a:t>We are not human beings on a spiritual journey.</a:t>
            </a:r>
          </a:p>
          <a:p>
            <a:pPr marL="14288" algn="ctr">
              <a:spcBef>
                <a:spcPts val="8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000"/>
                </a:solidFill>
                <a:effectLst>
                  <a:outerShdw blurRad="38100" dist="38100" dir="2700000" algn="tl">
                    <a:srgbClr val="000000"/>
                  </a:outerShdw>
                </a:effectLst>
                <a:latin typeface="Garamond" charset="0"/>
                <a:cs typeface="Garamond" charset="0"/>
                <a:sym typeface="Garamond" charset="0"/>
              </a:rPr>
              <a:t>We are spiritual beings on a human journey.</a:t>
            </a:r>
          </a:p>
          <a:p>
            <a:pPr marL="14288" algn="ctr">
              <a:spcBef>
                <a:spcPts val="800"/>
              </a:spcBef>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a:solidFill>
                  <a:srgbClr val="FFC000"/>
                </a:solidFill>
                <a:effectLst>
                  <a:outerShdw blurRad="38100" dist="38100" dir="2700000" algn="tl">
                    <a:srgbClr val="000000"/>
                  </a:outerShdw>
                </a:effectLst>
                <a:latin typeface="Garamond" charset="0"/>
                <a:cs typeface="Garamond" charset="0"/>
                <a:sym typeface="Garamond" charset="0"/>
              </a:rPr>
              <a:t/>
            </a:r>
            <a:br>
              <a:rPr lang="en-US" sz="3200">
                <a:solidFill>
                  <a:srgbClr val="FFC000"/>
                </a:solidFill>
                <a:effectLst>
                  <a:outerShdw blurRad="38100" dist="38100" dir="2700000" algn="tl">
                    <a:srgbClr val="000000"/>
                  </a:outerShdw>
                </a:effectLst>
                <a:latin typeface="Garamond" charset="0"/>
                <a:cs typeface="Garamond" charset="0"/>
                <a:sym typeface="Garamond" charset="0"/>
              </a:rPr>
            </a:br>
            <a:r>
              <a:rPr lang="en-US" sz="3200">
                <a:solidFill>
                  <a:srgbClr val="FFC000"/>
                </a:solidFill>
                <a:effectLst>
                  <a:outerShdw blurRad="38100" dist="38100" dir="2700000" algn="tl">
                    <a:srgbClr val="000000"/>
                  </a:outerShdw>
                </a:effectLst>
                <a:latin typeface="Garamond" charset="0"/>
                <a:cs typeface="Garamond" charset="0"/>
                <a:sym typeface="Garamond" charset="0"/>
              </a:rPr>
              <a:t>       - Stephen Covey</a:t>
            </a:r>
          </a:p>
        </p:txBody>
      </p:sp>
      <p:pic>
        <p:nvPicPr>
          <p:cNvPr id="62467" name="Picture 3" descr="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4038600"/>
            <a:ext cx="1663700" cy="1844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37</a:t>
            </a:r>
            <a:endParaRPr lang="en-US"/>
          </a:p>
        </p:txBody>
      </p:sp>
      <p:sp>
        <p:nvSpPr>
          <p:cNvPr id="63490" name="AutoShape 2"/>
          <p:cNvSpPr>
            <a:spLocks/>
          </p:cNvSpPr>
          <p:nvPr/>
        </p:nvSpPr>
        <p:spPr bwMode="auto">
          <a:xfrm>
            <a:off x="457200" y="228600"/>
            <a:ext cx="8229600" cy="1233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b="1">
                <a:solidFill>
                  <a:srgbClr val="FFC000"/>
                </a:solidFill>
                <a:effectLst>
                  <a:outerShdw blurRad="38100" dist="38100" dir="2700000" algn="tl">
                    <a:srgbClr val="000000"/>
                  </a:outerShdw>
                </a:effectLst>
                <a:latin typeface="Garamond" charset="0"/>
                <a:cs typeface="Garamond" charset="0"/>
                <a:sym typeface="Garamond" charset="0"/>
              </a:rPr>
              <a:t>Planting the seeds of </a:t>
            </a:r>
            <a:br>
              <a:rPr lang="en-US" sz="4000" b="1">
                <a:solidFill>
                  <a:srgbClr val="FFC000"/>
                </a:solidFill>
                <a:effectLst>
                  <a:outerShdw blurRad="38100" dist="38100" dir="2700000" algn="tl">
                    <a:srgbClr val="000000"/>
                  </a:outerShdw>
                </a:effectLst>
                <a:latin typeface="Garamond" charset="0"/>
                <a:cs typeface="Garamond" charset="0"/>
                <a:sym typeface="Garamond" charset="0"/>
              </a:rPr>
            </a:br>
            <a:r>
              <a:rPr lang="en-US" sz="4000" b="1">
                <a:solidFill>
                  <a:srgbClr val="FFC000"/>
                </a:solidFill>
                <a:effectLst>
                  <a:outerShdw blurRad="38100" dist="38100" dir="2700000" algn="tl">
                    <a:srgbClr val="000000"/>
                  </a:outerShdw>
                </a:effectLst>
                <a:latin typeface="Garamond" charset="0"/>
                <a:cs typeface="Garamond" charset="0"/>
                <a:sym typeface="Garamond" charset="0"/>
              </a:rPr>
              <a:t>health and well-being</a:t>
            </a:r>
            <a:endParaRPr lang="en-US"/>
          </a:p>
        </p:txBody>
      </p:sp>
      <p:pic>
        <p:nvPicPr>
          <p:cNvPr id="63491" name="Picture 3" descr="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2000250" cy="1338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3492" name="Picture 4" descr="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057400"/>
            <a:ext cx="1998663" cy="1373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3493" name="Picture 5" descr="image.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2971800"/>
            <a:ext cx="2106613" cy="170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3494" name="Picture 6" descr="image.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24600" y="4648200"/>
            <a:ext cx="1871663" cy="1308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38</a:t>
            </a:r>
            <a:endParaRPr lang="en-US"/>
          </a:p>
        </p:txBody>
      </p:sp>
      <p:sp>
        <p:nvSpPr>
          <p:cNvPr id="65538" name="AutoShape 2"/>
          <p:cNvSpPr>
            <a:spLocks/>
          </p:cNvSpPr>
          <p:nvPr/>
        </p:nvSpPr>
        <p:spPr bwMode="auto">
          <a:xfrm>
            <a:off x="457200" y="482600"/>
            <a:ext cx="8229600" cy="725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b="1">
                <a:solidFill>
                  <a:srgbClr val="FFC000"/>
                </a:solidFill>
                <a:effectLst>
                  <a:outerShdw blurRad="38100" dist="38100" dir="2700000" algn="tl">
                    <a:srgbClr val="000000"/>
                  </a:outerShdw>
                </a:effectLst>
                <a:latin typeface="Garamond" charset="0"/>
                <a:cs typeface="Garamond" charset="0"/>
                <a:sym typeface="Garamond" charset="0"/>
              </a:rPr>
              <a:t>A life that I </a:t>
            </a:r>
            <a:r>
              <a:rPr lang="en-US" sz="4400" b="1" u="sng">
                <a:solidFill>
                  <a:srgbClr val="FFC000"/>
                </a:solidFill>
                <a:effectLst>
                  <a:outerShdw blurRad="38100" dist="38100" dir="2700000" algn="tl">
                    <a:srgbClr val="000000"/>
                  </a:outerShdw>
                </a:effectLst>
                <a:latin typeface="Garamond" charset="0"/>
                <a:cs typeface="Garamond" charset="0"/>
                <a:sym typeface="Garamond" charset="0"/>
              </a:rPr>
              <a:t>love</a:t>
            </a:r>
            <a:r>
              <a:rPr lang="en-US" sz="4400" b="1">
                <a:solidFill>
                  <a:srgbClr val="FFC000"/>
                </a:solidFill>
                <a:effectLst>
                  <a:outerShdw blurRad="38100" dist="38100" dir="2700000" algn="tl">
                    <a:srgbClr val="000000"/>
                  </a:outerShdw>
                </a:effectLst>
                <a:latin typeface="Garamond" charset="0"/>
                <a:cs typeface="Garamond" charset="0"/>
                <a:sym typeface="Garamond" charset="0"/>
              </a:rPr>
              <a:t>!</a:t>
            </a:r>
            <a:endParaRPr lang="en-US"/>
          </a:p>
        </p:txBody>
      </p:sp>
      <p:pic>
        <p:nvPicPr>
          <p:cNvPr id="65539" name="Picture 3" descr="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447800"/>
            <a:ext cx="4016375" cy="541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39</a:t>
            </a:r>
            <a:endParaRPr lang="en-US"/>
          </a:p>
        </p:txBody>
      </p:sp>
      <p:pic>
        <p:nvPicPr>
          <p:cNvPr id="67586" name="Picture 2" descr="imag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533400"/>
            <a:ext cx="647700" cy="619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587" name="Picture 3" descr="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3657600"/>
            <a:ext cx="1752600" cy="1825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588" name="Picture 4" descr="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5562600"/>
            <a:ext cx="896938" cy="1090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67589" name="AutoShape 5"/>
          <p:cNvSpPr>
            <a:spLocks/>
          </p:cNvSpPr>
          <p:nvPr/>
        </p:nvSpPr>
        <p:spPr bwMode="auto">
          <a:xfrm>
            <a:off x="228600" y="1219200"/>
            <a:ext cx="2743200" cy="352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lstStyle/>
          <a:p>
            <a:pPr>
              <a:spcBef>
                <a:spcPts val="110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FFC000"/>
                </a:solidFill>
                <a:latin typeface="Arial" charset="0"/>
                <a:cs typeface="Arial" charset="0"/>
                <a:sym typeface="Arial" charset="0"/>
              </a:rPr>
              <a:t>CONGRATULATIONS!</a:t>
            </a:r>
            <a:endParaRPr lang="en-US"/>
          </a:p>
        </p:txBody>
      </p:sp>
      <p:pic>
        <p:nvPicPr>
          <p:cNvPr id="67590" name="Picture 6" descr="image.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304800"/>
            <a:ext cx="1371600"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591" name="Picture 7" descr="image.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609600"/>
            <a:ext cx="1333500" cy="1228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592" name="Picture 8" descr="image.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114800" y="685800"/>
            <a:ext cx="534988"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593" name="Picture 9" descr="image.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659188" y="2533650"/>
            <a:ext cx="1825625" cy="178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594" name="Picture 10" descr="image.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971800" y="685800"/>
            <a:ext cx="1143000" cy="842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595" name="Picture 11" descr="image.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315200" y="1600200"/>
            <a:ext cx="1019175" cy="1019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596" name="Picture 12" descr="image.pd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0" y="4876800"/>
            <a:ext cx="1995488" cy="1365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597" name="Picture 13" descr="image.pdf"/>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057400" y="4953000"/>
            <a:ext cx="2000250" cy="1338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598" name="Picture 14" descr="image.pdf"/>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810000" y="4495800"/>
            <a:ext cx="2106613" cy="170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599" name="Picture 15" descr="image.pdf"/>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5638800" y="4800600"/>
            <a:ext cx="1871663" cy="1308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600" name="Picture 16" descr="image.pdf"/>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0" y="2895600"/>
            <a:ext cx="1281113" cy="192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601" name="Picture 17" descr="image.pdf"/>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1371600" y="3048000"/>
            <a:ext cx="1235075" cy="166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602" name="Picture 18" descr="image.pdf"/>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2438400" y="1905000"/>
            <a:ext cx="1524000" cy="176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603" name="Picture 19" descr="image.png"/>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6096000" y="1828800"/>
            <a:ext cx="990600" cy="954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7604" name="Picture 20" descr="image.png"/>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5410200" y="1981200"/>
            <a:ext cx="827088"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AutoShape 1"/>
          <p:cNvSpPr>
            <a:spLocks/>
          </p:cNvSpPr>
          <p:nvPr/>
        </p:nvSpPr>
        <p:spPr bwMode="auto">
          <a:xfrm>
            <a:off x="6553200" y="6457950"/>
            <a:ext cx="2133600" cy="26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6799" tIns="46799" rIns="46799" bIns="46799" anchor="b"/>
          <a:lstStyle/>
          <a:p>
            <a:pPr alg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a:solidFill>
                  <a:srgbClr val="FFFFFF"/>
                </a:solidFill>
                <a:latin typeface="Arial" charset="0"/>
                <a:cs typeface="Arial" charset="0"/>
                <a:sym typeface="Arial" charset="0"/>
              </a:rPr>
              <a:t>40</a:t>
            </a:r>
            <a:endParaRPr lang="en-US"/>
          </a:p>
        </p:txBody>
      </p:sp>
      <p:sp>
        <p:nvSpPr>
          <p:cNvPr id="68610" name="AutoShape 2"/>
          <p:cNvSpPr>
            <a:spLocks/>
          </p:cNvSpPr>
          <p:nvPr/>
        </p:nvSpPr>
        <p:spPr bwMode="auto">
          <a:xfrm rot="20940000">
            <a:off x="1358900" y="1765300"/>
            <a:ext cx="6324600" cy="411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187325"/>
            <a:r>
              <a:rPr lang="en-US" sz="13200" b="1">
                <a:solidFill>
                  <a:srgbClr val="33CCFF"/>
                </a:solidFill>
                <a:effectLst>
                  <a:outerShdw blurRad="38100" dist="38100" dir="2700000" algn="tl">
                    <a:srgbClr val="000000"/>
                  </a:outerShdw>
                </a:effectLst>
                <a:latin typeface="Impact" charset="0"/>
                <a:cs typeface="Impact" charset="0"/>
                <a:sym typeface="Impact" charset="0"/>
              </a:rPr>
              <a:t>Thank you</a:t>
            </a:r>
            <a:endParaRPr lang="en-US"/>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6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autoUpdateAnimBg="0"/>
    </p:bldLst>
  </p:timing>
</p:sld>
</file>

<file path=ppt/theme/theme1.xml><?xml version="1.0" encoding="utf-8"?>
<a:theme xmlns:a="http://schemas.openxmlformats.org/drawingml/2006/main" name="Office Theme">
  <a:themeElements>
    <a:clrScheme name="">
      <a:dk1>
        <a:srgbClr val="000000"/>
      </a:dk1>
      <a:lt1>
        <a:srgbClr val="003399"/>
      </a:lt1>
      <a:dk2>
        <a:srgbClr val="A7A7A7"/>
      </a:dk2>
      <a:lt2>
        <a:srgbClr val="535353"/>
      </a:lt2>
      <a:accent1>
        <a:srgbClr val="00CC99"/>
      </a:accent1>
      <a:accent2>
        <a:srgbClr val="3333CC"/>
      </a:accent2>
      <a:accent3>
        <a:srgbClr val="AAADCA"/>
      </a:accent3>
      <a:accent4>
        <a:srgbClr val="000000"/>
      </a:accent4>
      <a:accent5>
        <a:srgbClr val="AAE2CA"/>
      </a:accent5>
      <a:accent6>
        <a:srgbClr val="2D2DB9"/>
      </a:accent6>
      <a:hlink>
        <a:srgbClr val="0000FF"/>
      </a:hlink>
      <a:folHlink>
        <a:srgbClr val="FF00FF"/>
      </a:folHlink>
    </a:clrScheme>
    <a:fontScheme name="Office Theme">
      <a:majorFont>
        <a:latin typeface="Helvetica"/>
        <a:ea typeface="ＭＳ Ｐゴシック"/>
        <a:cs typeface="Helvetica"/>
      </a:majorFont>
      <a:minorFont>
        <a:latin typeface="Helvetica"/>
        <a:ea typeface="ＭＳ Ｐゴシック"/>
        <a:cs typeface="Helvetic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00CC99"/>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45719" tIns="45719" rIns="45719" bIns="45719" numCol="1" anchor="t" anchorCtr="0" compatLnSpc="1">
        <a:prstTxWarp prst="textNoShape">
          <a:avLst/>
        </a:prstTxWarp>
      </a:bodyPr>
      <a:lstStyle>
        <a:defPPr marL="457200" marR="0" indent="0" algn="l" defTabSz="4572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Times New Roman" charset="0"/>
            <a:ea typeface="ＭＳ Ｐゴシック" charset="0"/>
            <a:cs typeface="Times New Roman" charset="0"/>
            <a:sym typeface="Times New Roman" charset="0"/>
          </a:defRPr>
        </a:defPPr>
      </a:lstStyle>
    </a:spDef>
    <a:lnDef>
      <a:spPr bwMode="auto">
        <a:xfrm>
          <a:off x="0" y="0"/>
          <a:ext cx="1" cy="1"/>
        </a:xfrm>
        <a:custGeom>
          <a:avLst/>
          <a:gdLst/>
          <a:ahLst/>
          <a:cxnLst/>
          <a:rect l="0" t="0" r="0" b="0"/>
          <a:pathLst/>
        </a:custGeom>
        <a:solidFill>
          <a:srgbClr val="FFFFFF"/>
        </a:solidFill>
        <a:ln w="25400" cap="flat" cmpd="sng" algn="ctr">
          <a:solidFill>
            <a:srgbClr val="00CC99"/>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45719" tIns="45719" rIns="45719" bIns="45719" numCol="1" anchor="t" anchorCtr="0" compatLnSpc="1">
        <a:prstTxWarp prst="textNoShape">
          <a:avLst/>
        </a:prstTxWarp>
      </a:bodyPr>
      <a:lstStyle>
        <a:defPPr marL="457200" marR="0" indent="0" algn="l" defTabSz="4572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Times New Roman" charset="0"/>
            <a:ea typeface="ＭＳ Ｐゴシック" charset="0"/>
            <a:cs typeface="Times New Roman" charset="0"/>
            <a:sym typeface="Times New Roman" charset="0"/>
          </a:defRPr>
        </a:defPPr>
      </a:lstStyle>
    </a:lnDef>
  </a:objectDefaults>
  <a:extraClrSchemeLst/>
</a:theme>
</file>

<file path=ppt/theme/theme2.xml><?xml version="1.0" encoding="utf-8"?>
<a:theme xmlns:a="http://schemas.openxmlformats.org/drawingml/2006/main" name="Office Theme">
  <a:themeElements>
    <a:clrScheme name="">
      <a:dk1>
        <a:srgbClr val="000000"/>
      </a:dk1>
      <a:lt1>
        <a:srgbClr val="003399"/>
      </a:lt1>
      <a:dk2>
        <a:srgbClr val="A7A7A7"/>
      </a:dk2>
      <a:lt2>
        <a:srgbClr val="535353"/>
      </a:lt2>
      <a:accent1>
        <a:srgbClr val="00CC99"/>
      </a:accent1>
      <a:accent2>
        <a:srgbClr val="3333CC"/>
      </a:accent2>
      <a:accent3>
        <a:srgbClr val="AAADCA"/>
      </a:accent3>
      <a:accent4>
        <a:srgbClr val="000000"/>
      </a:accent4>
      <a:accent5>
        <a:srgbClr val="AAE2CA"/>
      </a:accent5>
      <a:accent6>
        <a:srgbClr val="2D2DB9"/>
      </a:accent6>
      <a:hlink>
        <a:srgbClr val="0000FF"/>
      </a:hlink>
      <a:folHlink>
        <a:srgbClr val="FF00FF"/>
      </a:folHlink>
    </a:clrScheme>
    <a:fontScheme name="Office Theme">
      <a:majorFont>
        <a:latin typeface="Helvetica"/>
        <a:ea typeface="ＭＳ Ｐゴシック"/>
        <a:cs typeface="Helvetica"/>
      </a:majorFont>
      <a:minorFont>
        <a:latin typeface="Helvetica"/>
        <a:ea typeface="ＭＳ Ｐゴシック"/>
        <a:cs typeface="Helvetic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00CC99"/>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45719" tIns="45719" rIns="45719" bIns="45719" numCol="1" anchor="t" anchorCtr="0" compatLnSpc="1">
        <a:prstTxWarp prst="textNoShape">
          <a:avLst/>
        </a:prstTxWarp>
      </a:bodyPr>
      <a:lstStyle>
        <a:defPPr marL="457200" marR="0" indent="0" algn="l" defTabSz="4572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Times New Roman" charset="0"/>
            <a:ea typeface="ＭＳ Ｐゴシック" charset="0"/>
            <a:cs typeface="Times New Roman" charset="0"/>
            <a:sym typeface="Times New Roman" charset="0"/>
          </a:defRPr>
        </a:defPPr>
      </a:lstStyle>
    </a:spDef>
    <a:lnDef>
      <a:spPr bwMode="auto">
        <a:xfrm>
          <a:off x="0" y="0"/>
          <a:ext cx="1" cy="1"/>
        </a:xfrm>
        <a:custGeom>
          <a:avLst/>
          <a:gdLst/>
          <a:ahLst/>
          <a:cxnLst/>
          <a:rect l="0" t="0" r="0" b="0"/>
          <a:pathLst/>
        </a:custGeom>
        <a:solidFill>
          <a:srgbClr val="FFFFFF"/>
        </a:solidFill>
        <a:ln w="25400" cap="flat" cmpd="sng" algn="ctr">
          <a:solidFill>
            <a:srgbClr val="00CC99"/>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45719" tIns="45719" rIns="45719" bIns="45719" numCol="1" anchor="t" anchorCtr="0" compatLnSpc="1">
        <a:prstTxWarp prst="textNoShape">
          <a:avLst/>
        </a:prstTxWarp>
      </a:bodyPr>
      <a:lstStyle>
        <a:defPPr marL="457200" marR="0" indent="0" algn="l" defTabSz="4572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Times New Roman" charset="0"/>
            <a:ea typeface="ＭＳ Ｐゴシック" charset="0"/>
            <a:cs typeface="Times New Roman" charset="0"/>
            <a:sym typeface="Times New Roman" charset="0"/>
          </a:defRPr>
        </a:defPPr>
      </a:lst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A7A7A7"/>
      </a:dk2>
      <a:lt2>
        <a:srgbClr val="535353"/>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2154</Words>
  <Application>Microsoft Macintosh PowerPoint</Application>
  <PresentationFormat>On-screen Show (4:3)</PresentationFormat>
  <Paragraphs>331</Paragraphs>
  <Slides>40</Slides>
  <Notes>24</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40</vt:i4>
      </vt:variant>
    </vt:vector>
  </HeadingPairs>
  <TitlesOfParts>
    <vt:vector size="53" baseType="lpstr">
      <vt:lpstr>Times New Roman</vt:lpstr>
      <vt:lpstr>Helvetica</vt:lpstr>
      <vt:lpstr>Avenir Roman</vt:lpstr>
      <vt:lpstr>Garamond</vt:lpstr>
      <vt:lpstr>Arial</vt:lpstr>
      <vt:lpstr>Comic Sans MS</vt:lpstr>
      <vt:lpstr>Wingdings</vt:lpstr>
      <vt:lpstr>Brush Script MT</vt:lpstr>
      <vt:lpstr>Harlow Solid Italic</vt:lpstr>
      <vt:lpstr>Impact</vt:lpstr>
      <vt:lpstr>Berlin Sans FB</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
  <cp:revision>1</cp:revision>
  <dcterms:modified xsi:type="dcterms:W3CDTF">2014-03-07T01:14:21Z</dcterms:modified>
</cp:coreProperties>
</file>